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16"/>
  </p:notesMasterIdLst>
  <p:sldIdLst>
    <p:sldId id="258" r:id="rId5"/>
    <p:sldId id="266" r:id="rId6"/>
    <p:sldId id="270" r:id="rId7"/>
    <p:sldId id="279" r:id="rId8"/>
    <p:sldId id="268" r:id="rId9"/>
    <p:sldId id="272" r:id="rId10"/>
    <p:sldId id="262" r:id="rId11"/>
    <p:sldId id="263" r:id="rId12"/>
    <p:sldId id="273" r:id="rId13"/>
    <p:sldId id="275" r:id="rId14"/>
    <p:sldId id="269" r:id="rId15"/>
  </p:sldIdLst>
  <p:sldSz cx="12192000" cy="6858000"/>
  <p:notesSz cx="6858000" cy="9144000"/>
  <p:defaultTextStyle>
    <a:defPPr>
      <a:defRPr lang="de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1" autoAdjust="0"/>
    <p:restoredTop sz="96327" autoAdjust="0"/>
  </p:normalViewPr>
  <p:slideViewPr>
    <p:cSldViewPr snapToGrid="0" snapToObjects="1" showGuides="1">
      <p:cViewPr varScale="1">
        <p:scale>
          <a:sx n="126" d="100"/>
          <a:sy n="126" d="100"/>
        </p:scale>
        <p:origin x="29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C18FA-BB34-4816-A16E-AB793C9F9764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D4722-5189-4298-8D99-9B68E2C76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37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4722-5189-4298-8D99-9B68E2C76F0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17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01621"/>
            <a:ext cx="10325100" cy="24963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108407"/>
            <a:ext cx="103251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1" name="Text Box 45">
            <a:extLst>
              <a:ext uri="{FF2B5EF4-FFF2-40B4-BE49-F238E27FC236}">
                <a16:creationId xmlns:a16="http://schemas.microsoft.com/office/drawing/2014/main" id="{743955D9-680C-CB47-B537-62304C190F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2723823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Seal </a:t>
            </a:r>
            <a:r>
              <a:rPr lang="de-DE" altLang="de-IT" sz="800" b="1" dirty="0" err="1">
                <a:latin typeface="Arial" panose="020B0604020202020204" pitchFamily="34" charset="0"/>
              </a:rPr>
              <a:t>of</a:t>
            </a:r>
            <a:r>
              <a:rPr lang="de-DE" altLang="de-IT" sz="800" b="1" dirty="0">
                <a:latin typeface="Arial" panose="020B0604020202020204" pitchFamily="34" charset="0"/>
              </a:rPr>
              <a:t> excellence in South </a:t>
            </a:r>
            <a:r>
              <a:rPr lang="de-DE" altLang="de-IT" sz="800" b="1" dirty="0" err="1">
                <a:latin typeface="Arial" panose="020B0604020202020204" pitchFamily="34" charset="0"/>
              </a:rPr>
              <a:t>Tyrol</a:t>
            </a:r>
            <a:r>
              <a:rPr lang="de-DE" altLang="de-IT" sz="800" b="1" dirty="0">
                <a:latin typeface="Arial" panose="020B0604020202020204" pitchFamily="34" charset="0"/>
              </a:rPr>
              <a:t>	Laura Cherchi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BCFB25D-A551-964B-B241-04360D21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3" name="Line 39">
            <a:extLst>
              <a:ext uri="{FF2B5EF4-FFF2-40B4-BE49-F238E27FC236}">
                <a16:creationId xmlns:a16="http://schemas.microsoft.com/office/drawing/2014/main" id="{86BDB4D8-8F9A-0C4D-A471-A3D030E607A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93F5921-08B4-9042-BCF7-E20EE3C1A4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2688360-21B6-A840-9300-0E74DFDE0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01390"/>
            <a:ext cx="12192000" cy="535661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64585"/>
            <a:ext cx="10515600" cy="106743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 della </a:t>
            </a:r>
            <a:r>
              <a:rPr lang="de-DE" dirty="0" err="1"/>
              <a:t>presentazione</a:t>
            </a:r>
            <a:r>
              <a:rPr lang="de-DE" dirty="0"/>
              <a:t> – </a:t>
            </a:r>
            <a:r>
              <a:rPr lang="de-DE" dirty="0" err="1"/>
              <a:t>opzione</a:t>
            </a:r>
            <a:r>
              <a:rPr lang="de-DE" dirty="0"/>
              <a:t> 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93467-7252-6A4D-AED6-2E5FA9CC37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5200" y="4918460"/>
            <a:ext cx="5181600" cy="8763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data</a:t>
            </a:r>
            <a:r>
              <a:rPr lang="de-DE" dirty="0"/>
              <a:t>, </a:t>
            </a:r>
            <a:r>
              <a:rPr lang="de-DE" dirty="0" err="1"/>
              <a:t>relatore</a:t>
            </a:r>
            <a:r>
              <a:rPr lang="de-DE" dirty="0"/>
              <a:t>/</a:t>
            </a:r>
            <a:r>
              <a:rPr lang="de-DE" dirty="0" err="1"/>
              <a:t>relatrice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88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01621"/>
            <a:ext cx="10325100" cy="24963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108407"/>
            <a:ext cx="103251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1" name="Text Box 45">
            <a:extLst>
              <a:ext uri="{FF2B5EF4-FFF2-40B4-BE49-F238E27FC236}">
                <a16:creationId xmlns:a16="http://schemas.microsoft.com/office/drawing/2014/main" id="{743955D9-680C-CB47-B537-62304C190F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3155031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</a:t>
            </a:r>
            <a:r>
              <a:rPr lang="de-DE" altLang="de-IT" sz="800" b="1" dirty="0" err="1">
                <a:latin typeface="Arial" panose="020B0604020202020204" pitchFamily="34" charset="0"/>
              </a:rPr>
              <a:t>Nome</a:t>
            </a:r>
            <a:r>
              <a:rPr lang="de-DE" altLang="de-IT" sz="800" b="1" dirty="0">
                <a:latin typeface="Arial" panose="020B0604020202020204" pitchFamily="34" charset="0"/>
              </a:rPr>
              <a:t> 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BCFB25D-A551-964B-B241-04360D21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3" name="Line 39">
            <a:extLst>
              <a:ext uri="{FF2B5EF4-FFF2-40B4-BE49-F238E27FC236}">
                <a16:creationId xmlns:a16="http://schemas.microsoft.com/office/drawing/2014/main" id="{86BDB4D8-8F9A-0C4D-A471-A3D030E607A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93F5921-08B4-9042-BCF7-E20EE3C1A4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nco Punt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8C7F77-3CAD-974A-9BE1-C4B542E627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2637693"/>
            <a:ext cx="10339387" cy="325034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A8E92B7C-17DA-E64F-B60E-46AA9F48E3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3155031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</a:t>
            </a:r>
            <a:r>
              <a:rPr lang="de-DE" altLang="de-IT" sz="800" b="1" dirty="0" err="1">
                <a:latin typeface="Arial" panose="020B0604020202020204" pitchFamily="34" charset="0"/>
              </a:rPr>
              <a:t>Nome</a:t>
            </a:r>
            <a:r>
              <a:rPr lang="de-DE" altLang="de-IT" sz="800" b="1" dirty="0">
                <a:latin typeface="Arial" panose="020B0604020202020204" pitchFamily="34" charset="0"/>
              </a:rPr>
              <a:t> 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0B31FC9-2893-BC4E-93FF-251ED166B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5" name="Line 39">
            <a:extLst>
              <a:ext uri="{FF2B5EF4-FFF2-40B4-BE49-F238E27FC236}">
                <a16:creationId xmlns:a16="http://schemas.microsoft.com/office/drawing/2014/main" id="{36D55A72-95C5-3244-B141-A947EEFCD5F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8148E7B-DFC4-2C47-A6D3-016BD65D35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8" name="Titel 16">
            <a:extLst>
              <a:ext uri="{FF2B5EF4-FFF2-40B4-BE49-F238E27FC236}">
                <a16:creationId xmlns:a16="http://schemas.microsoft.com/office/drawing/2014/main" id="{97597F43-FF38-C549-9D1C-6E7186FA1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108407"/>
            <a:ext cx="103251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Titolo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266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2300BD2C-61FE-3C4E-A24E-DBA28725E94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98538" y="2599202"/>
            <a:ext cx="10325100" cy="324121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03A8303B-7581-9241-9DB5-3544721207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3155031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</a:t>
            </a:r>
            <a:r>
              <a:rPr lang="de-DE" altLang="de-IT" sz="800" b="1" dirty="0" err="1">
                <a:latin typeface="Arial" panose="020B0604020202020204" pitchFamily="34" charset="0"/>
              </a:rPr>
              <a:t>Nome</a:t>
            </a:r>
            <a:r>
              <a:rPr lang="de-DE" altLang="de-IT" sz="800" b="1" dirty="0">
                <a:latin typeface="Arial" panose="020B0604020202020204" pitchFamily="34" charset="0"/>
              </a:rPr>
              <a:t> 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B723B78-FE68-D644-AF41-C7F654598F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5" name="Line 39">
            <a:extLst>
              <a:ext uri="{FF2B5EF4-FFF2-40B4-BE49-F238E27FC236}">
                <a16:creationId xmlns:a16="http://schemas.microsoft.com/office/drawing/2014/main" id="{094241E2-32FF-0A40-B861-82913419F8F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AF60833-0AC7-3643-AB24-1FE299A0F2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8" name="Titel 16">
            <a:extLst>
              <a:ext uri="{FF2B5EF4-FFF2-40B4-BE49-F238E27FC236}">
                <a16:creationId xmlns:a16="http://schemas.microsoft.com/office/drawing/2014/main" id="{B0A5F47B-4C7D-A344-9674-3AB21AB64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108407"/>
            <a:ext cx="103251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Titolo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352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2833044"/>
            <a:ext cx="10325100" cy="79152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 dirty="0" err="1"/>
              <a:t>Capitolo</a:t>
            </a:r>
            <a:endParaRPr lang="de-DE" dirty="0"/>
          </a:p>
        </p:txBody>
      </p:sp>
      <p:sp>
        <p:nvSpPr>
          <p:cNvPr id="11" name="Text Box 45">
            <a:extLst>
              <a:ext uri="{FF2B5EF4-FFF2-40B4-BE49-F238E27FC236}">
                <a16:creationId xmlns:a16="http://schemas.microsoft.com/office/drawing/2014/main" id="{A99E79BF-FD81-D347-8D8D-2B5BE499A6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3155031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</a:t>
            </a:r>
            <a:r>
              <a:rPr lang="de-DE" altLang="de-IT" sz="800" b="1" dirty="0" err="1">
                <a:latin typeface="Arial" panose="020B0604020202020204" pitchFamily="34" charset="0"/>
              </a:rPr>
              <a:t>Nome</a:t>
            </a:r>
            <a:r>
              <a:rPr lang="de-DE" altLang="de-IT" sz="800" b="1" dirty="0">
                <a:latin typeface="Arial" panose="020B0604020202020204" pitchFamily="34" charset="0"/>
              </a:rPr>
              <a:t> 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7000698-7614-C34C-8A0B-8A96D9785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5" name="Line 39">
            <a:extLst>
              <a:ext uri="{FF2B5EF4-FFF2-40B4-BE49-F238E27FC236}">
                <a16:creationId xmlns:a16="http://schemas.microsoft.com/office/drawing/2014/main" id="{928F27A0-5361-4B4D-A118-703649EC7DA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CAE1D0F-599B-BB41-BBBF-1E9936AD2D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4CC2849-6C40-8040-A319-77D682817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01390"/>
            <a:ext cx="12191999" cy="535661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19C107-82DE-1C49-BE6F-931955E0F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244340"/>
            <a:ext cx="5006975" cy="1905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Dati</a:t>
            </a:r>
            <a:r>
              <a:rPr lang="de-DE" dirty="0"/>
              <a:t> di </a:t>
            </a:r>
            <a:r>
              <a:rPr lang="de-DE" dirty="0" err="1"/>
              <a:t>contatto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06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49" r:id="rId3"/>
    <p:sldLayoutId id="2147483663" r:id="rId4"/>
    <p:sldLayoutId id="2147483664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E5A2C263-2673-C443-AF9D-FC216E3B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Eu</a:t>
            </a:r>
            <a:r>
              <a:rPr lang="de-DE" dirty="0"/>
              <a:t>–</a:t>
            </a:r>
            <a:r>
              <a:rPr lang="de-DE" dirty="0" err="1"/>
              <a:t>partnerships</a:t>
            </a:r>
            <a:r>
              <a:rPr lang="de-DE" dirty="0"/>
              <a:t>: a </a:t>
            </a:r>
            <a:r>
              <a:rPr lang="de-DE" dirty="0" err="1"/>
              <a:t>region´s</a:t>
            </a:r>
            <a:r>
              <a:rPr lang="de-DE" dirty="0"/>
              <a:t> </a:t>
            </a:r>
            <a:r>
              <a:rPr lang="de-DE" dirty="0" err="1"/>
              <a:t>perspective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860EAB5-9150-6C44-A206-71512B29A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05/23/2023 Laura Cherchi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FAB86D03-69A5-E648-B4EF-09B897CBE1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5769" y="734378"/>
            <a:ext cx="38512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E8116FB8-F965-5543-AF13-53F0C96733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8606" y="734378"/>
            <a:ext cx="38512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6DC75370-32DB-CA46-83EE-F590259F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981" y="467678"/>
            <a:ext cx="3260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IT" sz="1200">
                <a:latin typeface="Arial" panose="020B0604020202020204" pitchFamily="34" charset="0"/>
              </a:rPr>
              <a:t>AUTONOME PROVINZ BOZEN - SÜDTIROL</a:t>
            </a: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97C39EFC-3EFD-6843-9B0A-269FF1B12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656" y="467678"/>
            <a:ext cx="3965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de-IT" sz="1200">
                <a:latin typeface="Arial" panose="020B0604020202020204" pitchFamily="34" charset="0"/>
              </a:rPr>
              <a:t>PROVINCIA AUTONOMA DI BOLZANO - ALTO ADIGE</a:t>
            </a: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5338A0FF-E31D-5248-999B-B15296ADE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656" y="734378"/>
            <a:ext cx="4028667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ct val="0"/>
              </a:spcBef>
            </a:pPr>
            <a:r>
              <a:rPr lang="it-IT" altLang="de-IT" sz="1100" b="1" dirty="0">
                <a:latin typeface="Arial" panose="020B0604020202020204" pitchFamily="34" charset="0"/>
              </a:rPr>
              <a:t>Ripartizione 34 – Innovazione Ricerca Università e Musei</a:t>
            </a:r>
            <a:endParaRPr lang="it-IT" altLang="de-IT" sz="1100" dirty="0">
              <a:latin typeface="Arial" panose="020B0604020202020204" pitchFamily="34" charset="0"/>
            </a:endParaRPr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C149DC80-63A1-0442-8538-C950FD757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497" y="734378"/>
            <a:ext cx="4297972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ts val="1300"/>
              </a:lnSpc>
              <a:spcBef>
                <a:spcPct val="0"/>
              </a:spcBef>
            </a:pPr>
            <a:r>
              <a:rPr lang="de-DE" altLang="de-IT" sz="1100" b="1" dirty="0">
                <a:latin typeface="Arial" panose="020B0604020202020204" pitchFamily="34" charset="0"/>
              </a:rPr>
              <a:t>Abteilung 34 – Innovation Forschung Universität und Museen</a:t>
            </a:r>
            <a:endParaRPr lang="de-DE" altLang="de-IT" sz="1100" dirty="0">
              <a:latin typeface="Arial" panose="020B0604020202020204" pitchFamily="34" charset="0"/>
            </a:endParaRP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45C573FB-687A-D045-8DB1-C6EF7454F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826" y="935990"/>
            <a:ext cx="24930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ts val="1200"/>
              </a:lnSpc>
              <a:spcBef>
                <a:spcPct val="0"/>
              </a:spcBef>
            </a:pPr>
            <a:r>
              <a:rPr lang="de-DE" altLang="de-IT" sz="1100" dirty="0">
                <a:latin typeface="Arial" panose="020B0604020202020204" pitchFamily="34" charset="0"/>
              </a:rPr>
              <a:t>Amt für Wissenschaft und Forschung</a:t>
            </a:r>
          </a:p>
          <a:p>
            <a:pPr algn="r">
              <a:lnSpc>
                <a:spcPts val="1200"/>
              </a:lnSpc>
              <a:spcBef>
                <a:spcPct val="0"/>
              </a:spcBef>
            </a:pPr>
            <a:endParaRPr lang="de-DE" altLang="de-IT" sz="1100" dirty="0">
              <a:latin typeface="Arial" panose="020B0604020202020204" pitchFamily="34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7C7CF6B2-AB9F-944B-87E7-51603221D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656" y="935990"/>
            <a:ext cx="1754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  <a:spcBef>
                <a:spcPct val="0"/>
              </a:spcBef>
            </a:pPr>
            <a:r>
              <a:rPr lang="it-IT" altLang="de-IT" sz="1100" dirty="0">
                <a:latin typeface="Arial" panose="020B0604020202020204" pitchFamily="34" charset="0"/>
              </a:rPr>
              <a:t>Ufficio Ricerca scientifica</a:t>
            </a:r>
          </a:p>
          <a:p>
            <a:pPr>
              <a:lnSpc>
                <a:spcPts val="1200"/>
              </a:lnSpc>
              <a:spcBef>
                <a:spcPct val="0"/>
              </a:spcBef>
            </a:pPr>
            <a:endParaRPr lang="it-IT" altLang="de-IT" sz="1100" dirty="0">
              <a:latin typeface="Arial" panose="020B0604020202020204" pitchFamily="34" charset="0"/>
            </a:endParaRPr>
          </a:p>
        </p:txBody>
      </p:sp>
      <p:pic>
        <p:nvPicPr>
          <p:cNvPr id="22" name="Picture 38">
            <a:extLst>
              <a:ext uri="{FF2B5EF4-FFF2-40B4-BE49-F238E27FC236}">
                <a16:creationId xmlns:a16="http://schemas.microsoft.com/office/drawing/2014/main" id="{3D7E2579-92F6-9B4A-A59A-0232AE1DE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31" y="374015"/>
            <a:ext cx="719138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78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B2A1603-2E97-62BC-E589-FE79D075F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2165253"/>
            <a:ext cx="10339387" cy="3250346"/>
          </a:xfrm>
        </p:spPr>
        <p:txBody>
          <a:bodyPr/>
          <a:lstStyle/>
          <a:p>
            <a:r>
              <a:rPr lang="de-DE" b="1" dirty="0" err="1"/>
              <a:t>Scaling</a:t>
            </a:r>
            <a:r>
              <a:rPr lang="de-DE" b="1" dirty="0"/>
              <a:t> 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funding</a:t>
            </a:r>
            <a:r>
              <a:rPr lang="de-DE" dirty="0"/>
              <a:t>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  <a:p>
            <a:r>
              <a:rPr lang="de-DE" b="1" dirty="0"/>
              <a:t>Return on </a:t>
            </a:r>
            <a:r>
              <a:rPr lang="de-DE" b="1" dirty="0" err="1"/>
              <a:t>investment</a:t>
            </a:r>
            <a:r>
              <a:rPr lang="de-DE" dirty="0"/>
              <a:t>: EU </a:t>
            </a:r>
            <a:r>
              <a:rPr lang="de-DE" dirty="0" err="1"/>
              <a:t>co</a:t>
            </a:r>
            <a:r>
              <a:rPr lang="de-DE" dirty="0"/>
              <a:t>-funds </a:t>
            </a:r>
            <a:r>
              <a:rPr lang="de-DE" dirty="0" err="1"/>
              <a:t>members´investements</a:t>
            </a:r>
            <a:r>
              <a:rPr lang="de-DE" dirty="0"/>
              <a:t> in R&amp;I </a:t>
            </a:r>
            <a:r>
              <a:rPr lang="de-DE" dirty="0" err="1"/>
              <a:t>projects</a:t>
            </a:r>
            <a:r>
              <a:rPr lang="de-DE" dirty="0"/>
              <a:t> and </a:t>
            </a:r>
            <a:r>
              <a:rPr lang="de-DE" dirty="0" err="1"/>
              <a:t>activities</a:t>
            </a:r>
            <a:r>
              <a:rPr lang="de-DE" dirty="0"/>
              <a:t> (</a:t>
            </a:r>
            <a:r>
              <a:rPr lang="de-DE" dirty="0" err="1"/>
              <a:t>between</a:t>
            </a:r>
            <a:r>
              <a:rPr lang="de-DE" dirty="0"/>
              <a:t> 20-30%) =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 and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activities</a:t>
            </a:r>
            <a:endParaRPr lang="de-DE" dirty="0"/>
          </a:p>
          <a:p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b="1" dirty="0" err="1"/>
              <a:t>active</a:t>
            </a:r>
            <a:r>
              <a:rPr lang="de-DE" dirty="0"/>
              <a:t> </a:t>
            </a:r>
            <a:r>
              <a:rPr lang="de-DE" b="1" dirty="0" err="1"/>
              <a:t>part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r>
              <a:rPr lang="de-DE" b="1" dirty="0"/>
              <a:t>Building </a:t>
            </a:r>
            <a:r>
              <a:rPr lang="de-DE" b="1" dirty="0" err="1"/>
              <a:t>capacity</a:t>
            </a:r>
            <a:r>
              <a:rPr lang="de-DE" b="1" dirty="0"/>
              <a:t> </a:t>
            </a:r>
            <a:r>
              <a:rPr lang="de-DE" sz="2000" dirty="0" err="1"/>
              <a:t>both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administration</a:t>
            </a:r>
            <a:r>
              <a:rPr lang="de-DE" sz="2000" dirty="0"/>
              <a:t> and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involved</a:t>
            </a:r>
            <a:r>
              <a:rPr lang="de-DE" sz="2000" dirty="0"/>
              <a:t> </a:t>
            </a:r>
            <a:r>
              <a:rPr lang="de-DE" sz="2000" dirty="0" err="1"/>
              <a:t>research</a:t>
            </a:r>
            <a:r>
              <a:rPr lang="de-DE" sz="2000" dirty="0"/>
              <a:t> </a:t>
            </a:r>
            <a:r>
              <a:rPr lang="de-DE" sz="2000" dirty="0" err="1"/>
              <a:t>institutions</a:t>
            </a:r>
            <a:endParaRPr lang="de-DE" sz="2000" dirty="0"/>
          </a:p>
          <a:p>
            <a:r>
              <a:rPr lang="de-DE" b="1" dirty="0"/>
              <a:t>International </a:t>
            </a:r>
            <a:r>
              <a:rPr lang="de-DE" b="1" dirty="0" err="1"/>
              <a:t>networking</a:t>
            </a:r>
            <a:r>
              <a:rPr lang="de-DE" b="1" dirty="0"/>
              <a:t> </a:t>
            </a:r>
            <a:r>
              <a:rPr lang="de-DE" dirty="0"/>
              <a:t>and </a:t>
            </a:r>
            <a:r>
              <a:rPr lang="de-DE" dirty="0" err="1"/>
              <a:t>visibility</a:t>
            </a:r>
            <a:endParaRPr lang="de-DE" dirty="0"/>
          </a:p>
          <a:p>
            <a:r>
              <a:rPr lang="de-DE" b="1" dirty="0" err="1"/>
              <a:t>Synergies</a:t>
            </a:r>
            <a:r>
              <a:rPr lang="de-DE" b="1" dirty="0"/>
              <a:t> </a:t>
            </a:r>
            <a:r>
              <a:rPr lang="de-DE" dirty="0"/>
              <a:t>at national and at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AEAFB76-F097-9E55-DE17-05A63279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PROs </a:t>
            </a:r>
            <a:endParaRPr lang="it-IT" dirty="0"/>
          </a:p>
        </p:txBody>
      </p:sp>
      <p:pic>
        <p:nvPicPr>
          <p:cNvPr id="5" name="Elemento grafico 4" descr="Commento mi piace con riempimento a tinta unita">
            <a:extLst>
              <a:ext uri="{FF2B5EF4-FFF2-40B4-BE49-F238E27FC236}">
                <a16:creationId xmlns:a16="http://schemas.microsoft.com/office/drawing/2014/main" id="{EE2A2491-AF95-DD02-3C45-F35A8CE2C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340" y="969961"/>
            <a:ext cx="914400" cy="9144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03802AE-712C-48FA-7037-E53CAF47E097}"/>
              </a:ext>
            </a:extLst>
          </p:cNvPr>
          <p:cNvSpPr/>
          <p:nvPr/>
        </p:nvSpPr>
        <p:spPr>
          <a:xfrm>
            <a:off x="923109" y="6400800"/>
            <a:ext cx="3082834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21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79FFA9-9400-0743-8837-2BA3AC927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Laura Cherchi</a:t>
            </a:r>
          </a:p>
          <a:p>
            <a:r>
              <a:rPr lang="de-DE" dirty="0" err="1"/>
              <a:t>Autonomous</a:t>
            </a:r>
            <a:r>
              <a:rPr lang="de-DE" dirty="0"/>
              <a:t> Province </a:t>
            </a:r>
            <a:r>
              <a:rPr lang="de-DE" dirty="0" err="1"/>
              <a:t>of</a:t>
            </a:r>
            <a:r>
              <a:rPr lang="de-DE" dirty="0"/>
              <a:t> Bolzano/Bozen South </a:t>
            </a:r>
            <a:r>
              <a:rPr lang="de-DE" dirty="0" err="1"/>
              <a:t>Tyrol</a:t>
            </a:r>
            <a:endParaRPr lang="de-DE" dirty="0"/>
          </a:p>
          <a:p>
            <a:r>
              <a:rPr lang="de-DE" dirty="0"/>
              <a:t>Laura.cherchi@provincia.bz.it</a:t>
            </a:r>
          </a:p>
        </p:txBody>
      </p:sp>
      <p:sp>
        <p:nvSpPr>
          <p:cNvPr id="10" name="Line 16">
            <a:extLst>
              <a:ext uri="{FF2B5EF4-FFF2-40B4-BE49-F238E27FC236}">
                <a16:creationId xmlns:a16="http://schemas.microsoft.com/office/drawing/2014/main" id="{E9BA77EC-7DD3-394B-A8AC-13FF1015E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5769" y="734378"/>
            <a:ext cx="38512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Line 18">
            <a:extLst>
              <a:ext uri="{FF2B5EF4-FFF2-40B4-BE49-F238E27FC236}">
                <a16:creationId xmlns:a16="http://schemas.microsoft.com/office/drawing/2014/main" id="{C1B9518F-7FD2-2843-A3EA-CAA2834ADE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8606" y="734378"/>
            <a:ext cx="38512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AC509368-78E5-1048-8311-AE5B8731E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981" y="467678"/>
            <a:ext cx="3260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IT" sz="1200">
                <a:latin typeface="Arial" panose="020B0604020202020204" pitchFamily="34" charset="0"/>
              </a:rPr>
              <a:t>AUTONOME PROVINZ BOZEN - SÜDTIROL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6FBA5776-6EC1-3A4E-B477-154C92E53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656" y="467678"/>
            <a:ext cx="3965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de-IT" sz="1200">
                <a:latin typeface="Arial" panose="020B0604020202020204" pitchFamily="34" charset="0"/>
              </a:rPr>
              <a:t>PROVINCIA AUTONOMA DI BOLZANO - ALTO ADIGE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897AC84A-E23E-864A-8E6E-26757E34C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656" y="734378"/>
            <a:ext cx="3980577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ct val="0"/>
              </a:spcBef>
            </a:pPr>
            <a:r>
              <a:rPr lang="it-IT" altLang="de-IT" sz="1100" b="1" dirty="0">
                <a:latin typeface="Arial" panose="020B0604020202020204" pitchFamily="34" charset="0"/>
              </a:rPr>
              <a:t>Ripartizione 34 – Innovazione Ricerca Università e Musei</a:t>
            </a:r>
            <a:endParaRPr lang="it-IT" altLang="de-IT" sz="1100" dirty="0">
              <a:latin typeface="Arial" panose="020B0604020202020204" pitchFamily="34" charset="0"/>
            </a:endParaRP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19504391-D8DF-0D44-8653-F5623E3C4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557" y="734378"/>
            <a:ext cx="4265912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ts val="1300"/>
              </a:lnSpc>
              <a:spcBef>
                <a:spcPct val="0"/>
              </a:spcBef>
            </a:pPr>
            <a:r>
              <a:rPr lang="de-DE" altLang="de-IT" sz="1100" b="1" dirty="0">
                <a:latin typeface="Arial" panose="020B0604020202020204" pitchFamily="34" charset="0"/>
              </a:rPr>
              <a:t>Abteilung 34 - Innovation Forschung Universität und Museen</a:t>
            </a:r>
            <a:endParaRPr lang="de-DE" altLang="de-IT" sz="1100" dirty="0">
              <a:latin typeface="Arial" panose="020B0604020202020204" pitchFamily="34" charset="0"/>
            </a:endParaRPr>
          </a:p>
        </p:txBody>
      </p:sp>
      <p:sp>
        <p:nvSpPr>
          <p:cNvPr id="17" name="Text Box 24">
            <a:extLst>
              <a:ext uri="{FF2B5EF4-FFF2-40B4-BE49-F238E27FC236}">
                <a16:creationId xmlns:a16="http://schemas.microsoft.com/office/drawing/2014/main" id="{469288C1-4108-3541-936A-1F8B4C4C0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891" y="935990"/>
            <a:ext cx="24929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ts val="1200"/>
              </a:lnSpc>
              <a:spcBef>
                <a:spcPct val="0"/>
              </a:spcBef>
            </a:pPr>
            <a:r>
              <a:rPr lang="de-DE" altLang="de-IT" sz="1100" dirty="0">
                <a:latin typeface="Arial" panose="020B0604020202020204" pitchFamily="34" charset="0"/>
              </a:rPr>
              <a:t>Amt für Wissenschaft und Forschung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9279374C-2D1E-E043-8D0D-AAC837341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656" y="935990"/>
            <a:ext cx="17540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  <a:spcBef>
                <a:spcPct val="0"/>
              </a:spcBef>
            </a:pPr>
            <a:r>
              <a:rPr lang="it-IT" altLang="de-IT" sz="1100" dirty="0">
                <a:latin typeface="Arial" panose="020B0604020202020204" pitchFamily="34" charset="0"/>
              </a:rPr>
              <a:t>Ufficio Ricerca scientifica</a:t>
            </a:r>
          </a:p>
        </p:txBody>
      </p:sp>
      <p:pic>
        <p:nvPicPr>
          <p:cNvPr id="19" name="Picture 38">
            <a:extLst>
              <a:ext uri="{FF2B5EF4-FFF2-40B4-BE49-F238E27FC236}">
                <a16:creationId xmlns:a16="http://schemas.microsoft.com/office/drawing/2014/main" id="{620B1A66-5428-904A-A6BD-83249972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31" y="374015"/>
            <a:ext cx="719138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82CA93-9BA4-4F5D-A290-C92B785B791B}"/>
              </a:ext>
            </a:extLst>
          </p:cNvPr>
          <p:cNvSpPr txBox="1"/>
          <p:nvPr/>
        </p:nvSpPr>
        <p:spPr>
          <a:xfrm>
            <a:off x="2101932" y="2731325"/>
            <a:ext cx="716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>
                <a:solidFill>
                  <a:schemeClr val="bg1"/>
                </a:solidFill>
              </a:rPr>
              <a:t>Thank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you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for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your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attention</a:t>
            </a: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6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602BF4D-8EF4-4064-8EB9-5EA4C6062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high potential</a:t>
            </a:r>
          </a:p>
          <a:p>
            <a:endParaRPr lang="de-DE" dirty="0"/>
          </a:p>
          <a:p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touristic</a:t>
            </a:r>
            <a:r>
              <a:rPr lang="de-DE" dirty="0"/>
              <a:t> </a:t>
            </a:r>
            <a:r>
              <a:rPr lang="de-DE" dirty="0" err="1"/>
              <a:t>destination</a:t>
            </a:r>
            <a:r>
              <a:rPr lang="de-DE" dirty="0"/>
              <a:t> </a:t>
            </a:r>
          </a:p>
          <a:p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ist </a:t>
            </a:r>
            <a:r>
              <a:rPr lang="de-DE" dirty="0" err="1"/>
              <a:t>performance</a:t>
            </a:r>
            <a:r>
              <a:rPr lang="de-DE" dirty="0"/>
              <a:t> in </a:t>
            </a:r>
            <a:r>
              <a:rPr lang="de-DE" dirty="0" err="1"/>
              <a:t>research</a:t>
            </a:r>
            <a:r>
              <a:rPr lang="de-DE" dirty="0"/>
              <a:t> </a:t>
            </a:r>
          </a:p>
          <a:p>
            <a:r>
              <a:rPr lang="de-DE" dirty="0"/>
              <a:t>and </a:t>
            </a:r>
            <a:r>
              <a:rPr lang="de-DE" dirty="0" err="1"/>
              <a:t>innovation</a:t>
            </a:r>
            <a:r>
              <a:rPr lang="de-DE" dirty="0"/>
              <a:t> </a:t>
            </a: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E2A8123-A209-492C-B161-488CC78C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South </a:t>
            </a:r>
            <a:r>
              <a:rPr lang="de-DE" dirty="0" err="1"/>
              <a:t>Tyrol</a:t>
            </a:r>
            <a:endParaRPr lang="it-IT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86035BFC-5A2F-41A4-858D-DD0668278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7317" y="684109"/>
            <a:ext cx="4063011" cy="51043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AA30004-643F-7B16-F187-4524599377A5}"/>
              </a:ext>
            </a:extLst>
          </p:cNvPr>
          <p:cNvSpPr/>
          <p:nvPr/>
        </p:nvSpPr>
        <p:spPr>
          <a:xfrm>
            <a:off x="923109" y="6400800"/>
            <a:ext cx="2743200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55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31F3DF4-1439-FC83-E49C-1DCAD09A02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	https://noi.bz.it/it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7001A03-092B-0A48-92CF-CA5AD490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14-21: Laboratories</a:t>
            </a:r>
            <a:endParaRPr lang="it-IT" dirty="0"/>
          </a:p>
        </p:txBody>
      </p:sp>
      <p:sp>
        <p:nvSpPr>
          <p:cNvPr id="5" name="Rechteck: abgerundete Ecken 2">
            <a:extLst>
              <a:ext uri="{FF2B5EF4-FFF2-40B4-BE49-F238E27FC236}">
                <a16:creationId xmlns:a16="http://schemas.microsoft.com/office/drawing/2014/main" id="{65132CA5-71D1-E1BB-FA55-54399762E5D7}"/>
              </a:ext>
            </a:extLst>
          </p:cNvPr>
          <p:cNvSpPr/>
          <p:nvPr/>
        </p:nvSpPr>
        <p:spPr>
          <a:xfrm>
            <a:off x="1028064" y="1971891"/>
            <a:ext cx="3343052" cy="7641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Green and Energy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hteck: abgerundete Ecken 8">
            <a:extLst>
              <a:ext uri="{FF2B5EF4-FFF2-40B4-BE49-F238E27FC236}">
                <a16:creationId xmlns:a16="http://schemas.microsoft.com/office/drawing/2014/main" id="{725DFDCE-C6AE-C59C-68BA-A376C9CC639C}"/>
              </a:ext>
            </a:extLst>
          </p:cNvPr>
          <p:cNvSpPr/>
          <p:nvPr/>
        </p:nvSpPr>
        <p:spPr>
          <a:xfrm>
            <a:off x="1028064" y="3791200"/>
            <a:ext cx="3343052" cy="7641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Food </a:t>
            </a:r>
            <a:r>
              <a:rPr lang="de-DE" dirty="0" err="1">
                <a:solidFill>
                  <a:schemeClr val="tx1"/>
                </a:solidFill>
              </a:rPr>
              <a:t>technologies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hteck: abgerundete Ecken 9">
            <a:extLst>
              <a:ext uri="{FF2B5EF4-FFF2-40B4-BE49-F238E27FC236}">
                <a16:creationId xmlns:a16="http://schemas.microsoft.com/office/drawing/2014/main" id="{037AFEC5-8380-C912-0A2B-F784772C81D5}"/>
              </a:ext>
            </a:extLst>
          </p:cNvPr>
          <p:cNvSpPr/>
          <p:nvPr/>
        </p:nvSpPr>
        <p:spPr>
          <a:xfrm>
            <a:off x="1028064" y="2869775"/>
            <a:ext cx="3343052" cy="7641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Alpine </a:t>
            </a:r>
            <a:r>
              <a:rPr lang="de-DE" dirty="0" err="1">
                <a:solidFill>
                  <a:schemeClr val="tx1"/>
                </a:solidFill>
              </a:rPr>
              <a:t>technologies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: abgerundete Ecken 12">
            <a:extLst>
              <a:ext uri="{FF2B5EF4-FFF2-40B4-BE49-F238E27FC236}">
                <a16:creationId xmlns:a16="http://schemas.microsoft.com/office/drawing/2014/main" id="{EE0C3016-3B1B-C76B-757E-9496DDA423D9}"/>
              </a:ext>
            </a:extLst>
          </p:cNvPr>
          <p:cNvSpPr/>
          <p:nvPr/>
        </p:nvSpPr>
        <p:spPr>
          <a:xfrm>
            <a:off x="1028064" y="4701530"/>
            <a:ext cx="3343052" cy="7641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Environmental </a:t>
            </a:r>
            <a:r>
              <a:rPr lang="de-DE" dirty="0" err="1">
                <a:solidFill>
                  <a:schemeClr val="tx1"/>
                </a:solidFill>
              </a:rPr>
              <a:t>technologies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Grafik 21">
            <a:extLst>
              <a:ext uri="{FF2B5EF4-FFF2-40B4-BE49-F238E27FC236}">
                <a16:creationId xmlns:a16="http://schemas.microsoft.com/office/drawing/2014/main" id="{9C8C549B-8B6A-906B-276D-9FED8B9EC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165" y="3874548"/>
            <a:ext cx="2062544" cy="2466037"/>
          </a:xfrm>
          <a:prstGeom prst="rect">
            <a:avLst/>
          </a:prstGeom>
        </p:spPr>
      </p:pic>
      <p:pic>
        <p:nvPicPr>
          <p:cNvPr id="11" name="Immagine 10" descr="Immagine che contiene cielo, aria aperta, nuvola, strada&#10;&#10;Descrizione generata automaticamente">
            <a:extLst>
              <a:ext uri="{FF2B5EF4-FFF2-40B4-BE49-F238E27FC236}">
                <a16:creationId xmlns:a16="http://schemas.microsoft.com/office/drawing/2014/main" id="{1C3AC305-3CC9-5165-D456-535E62962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8" t="-1013" r="24371" b="1013"/>
          <a:stretch/>
        </p:blipFill>
        <p:spPr>
          <a:xfrm>
            <a:off x="4458837" y="1971891"/>
            <a:ext cx="2585720" cy="2158060"/>
          </a:xfrm>
          <a:prstGeom prst="rect">
            <a:avLst/>
          </a:prstGeom>
        </p:spPr>
      </p:pic>
      <p:pic>
        <p:nvPicPr>
          <p:cNvPr id="13" name="Immagine 12" descr="Immagine che contiene interno, Attrezzature mediche, macchina, muro&#10;&#10;Descrizione generata automaticamente">
            <a:extLst>
              <a:ext uri="{FF2B5EF4-FFF2-40B4-BE49-F238E27FC236}">
                <a16:creationId xmlns:a16="http://schemas.microsoft.com/office/drawing/2014/main" id="{517108F4-2E04-8366-F7C2-92AEEAA80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7"/>
          <a:stretch/>
        </p:blipFill>
        <p:spPr>
          <a:xfrm>
            <a:off x="8671892" y="3699390"/>
            <a:ext cx="2521570" cy="215806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00B3CAF-B9BF-A429-620D-F4ECBC088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0" y="1733821"/>
            <a:ext cx="3824510" cy="2140727"/>
          </a:xfrm>
          <a:prstGeom prst="rect">
            <a:avLst/>
          </a:prstGeom>
        </p:spPr>
      </p:pic>
      <p:pic>
        <p:nvPicPr>
          <p:cNvPr id="17" name="Elemento grafico 16" descr="Internet con riempimento a tinta unita">
            <a:extLst>
              <a:ext uri="{FF2B5EF4-FFF2-40B4-BE49-F238E27FC236}">
                <a16:creationId xmlns:a16="http://schemas.microsoft.com/office/drawing/2014/main" id="{6FD66C2C-143C-FD8F-F300-10CD6CC23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077" y="5549364"/>
            <a:ext cx="914400" cy="9144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F0F932F-AD39-AE6C-84BD-3A444DCF9CB2}"/>
              </a:ext>
            </a:extLst>
          </p:cNvPr>
          <p:cNvSpPr/>
          <p:nvPr/>
        </p:nvSpPr>
        <p:spPr>
          <a:xfrm>
            <a:off x="923109" y="6400800"/>
            <a:ext cx="2743200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538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erchio, schermata, logo&#10;&#10;Descrizione generata automaticamente">
            <a:extLst>
              <a:ext uri="{FF2B5EF4-FFF2-40B4-BE49-F238E27FC236}">
                <a16:creationId xmlns:a16="http://schemas.microsoft.com/office/drawing/2014/main" id="{14298C9A-7B02-73EC-684A-102386516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4" y="1484573"/>
            <a:ext cx="9699686" cy="44376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5196A80-AF2F-4560-28B2-496D9233FAB0}"/>
              </a:ext>
            </a:extLst>
          </p:cNvPr>
          <p:cNvSpPr/>
          <p:nvPr/>
        </p:nvSpPr>
        <p:spPr>
          <a:xfrm>
            <a:off x="923109" y="6400800"/>
            <a:ext cx="3117668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8DB8C2D-C94C-FCAB-0AD8-1D227F00FD80}"/>
              </a:ext>
            </a:extLst>
          </p:cNvPr>
          <p:cNvSpPr/>
          <p:nvPr/>
        </p:nvSpPr>
        <p:spPr>
          <a:xfrm>
            <a:off x="1075509" y="6553200"/>
            <a:ext cx="3117668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4E4DFE-A7F1-69B2-C04D-72C5A8166045}"/>
              </a:ext>
            </a:extLst>
          </p:cNvPr>
          <p:cNvSpPr txBox="1"/>
          <p:nvPr/>
        </p:nvSpPr>
        <p:spPr>
          <a:xfrm>
            <a:off x="754144" y="619633"/>
            <a:ext cx="11085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RIS3 </a:t>
            </a:r>
            <a:r>
              <a:rPr lang="de-DE" sz="4400" dirty="0" err="1"/>
              <a:t>Strategy</a:t>
            </a:r>
            <a:r>
              <a:rPr lang="de-DE" sz="4400" dirty="0"/>
              <a:t> – </a:t>
            </a:r>
            <a:r>
              <a:rPr lang="de-DE" sz="4400" dirty="0" err="1"/>
              <a:t>Specialization</a:t>
            </a:r>
            <a:r>
              <a:rPr lang="de-DE" sz="4400" dirty="0"/>
              <a:t> </a:t>
            </a:r>
            <a:r>
              <a:rPr lang="de-DE" sz="4400" dirty="0" err="1"/>
              <a:t>fields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240287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232E738-B299-084A-BF27-4F7FAB6C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2701621"/>
            <a:ext cx="10325100" cy="2708579"/>
          </a:xfrm>
        </p:spPr>
        <p:txBody>
          <a:bodyPr/>
          <a:lstStyle/>
          <a:p>
            <a:r>
              <a:rPr lang="de-DE" dirty="0" err="1"/>
              <a:t>Since</a:t>
            </a:r>
            <a:r>
              <a:rPr lang="de-DE" dirty="0"/>
              <a:t> 2019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a </a:t>
            </a:r>
            <a:r>
              <a:rPr lang="de-DE" b="1" dirty="0" err="1"/>
              <a:t>new</a:t>
            </a:r>
            <a:r>
              <a:rPr lang="de-DE" b="1" dirty="0"/>
              <a:t> </a:t>
            </a:r>
            <a:r>
              <a:rPr lang="de-DE" b="1" dirty="0" err="1"/>
              <a:t>strategy</a:t>
            </a:r>
            <a:r>
              <a:rPr lang="de-DE" b="1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/>
              <a:t>scientific</a:t>
            </a:r>
            <a:r>
              <a:rPr lang="de-DE" b="1" dirty="0"/>
              <a:t> </a:t>
            </a:r>
            <a:r>
              <a:rPr lang="de-DE" b="1" dirty="0" err="1"/>
              <a:t>research</a:t>
            </a:r>
            <a:r>
              <a:rPr lang="de-DE" dirty="0"/>
              <a:t> and </a:t>
            </a:r>
            <a:r>
              <a:rPr lang="de-DE" b="1" dirty="0" err="1"/>
              <a:t>internationalisation</a:t>
            </a:r>
            <a:r>
              <a:rPr lang="de-DE" b="1" dirty="0"/>
              <a:t> </a:t>
            </a:r>
            <a:r>
              <a:rPr lang="de-DE" dirty="0" err="1"/>
              <a:t>including</a:t>
            </a:r>
            <a:r>
              <a:rPr lang="de-DE" dirty="0"/>
              <a:t> a </a:t>
            </a:r>
            <a:r>
              <a:rPr lang="de-DE" dirty="0" err="1"/>
              <a:t>varied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measures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53BB16-746A-374B-B86D-5F7BC786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funding</a:t>
            </a:r>
            <a:r>
              <a:rPr lang="de-DE" dirty="0"/>
              <a:t>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2C820C3C-DBF9-4F49-AEA0-D6F01976A9A3}"/>
              </a:ext>
            </a:extLst>
          </p:cNvPr>
          <p:cNvSpPr/>
          <p:nvPr/>
        </p:nvSpPr>
        <p:spPr>
          <a:xfrm>
            <a:off x="1147826" y="4232021"/>
            <a:ext cx="1642267" cy="7737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Call </a:t>
            </a:r>
            <a:r>
              <a:rPr lang="de-DE" sz="1600" dirty="0" err="1"/>
              <a:t>for</a:t>
            </a:r>
            <a:r>
              <a:rPr lang="de-DE" sz="1600" dirty="0"/>
              <a:t> interregional </a:t>
            </a:r>
            <a:r>
              <a:rPr lang="de-DE" sz="1600" dirty="0" err="1"/>
              <a:t>projects</a:t>
            </a:r>
            <a:endParaRPr lang="it-IT" sz="1600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FC319BE-F996-4A83-AD68-6FEB045AE15C}"/>
              </a:ext>
            </a:extLst>
          </p:cNvPr>
          <p:cNvSpPr/>
          <p:nvPr/>
        </p:nvSpPr>
        <p:spPr>
          <a:xfrm>
            <a:off x="3032129" y="4220302"/>
            <a:ext cx="1805352" cy="773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Calls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joint</a:t>
            </a:r>
            <a:r>
              <a:rPr lang="de-DE" sz="1600" dirty="0"/>
              <a:t> bilateral </a:t>
            </a:r>
            <a:r>
              <a:rPr lang="de-DE" sz="1600" dirty="0" err="1"/>
              <a:t>projects</a:t>
            </a:r>
            <a:r>
              <a:rPr lang="de-DE" sz="1600" dirty="0"/>
              <a:t> AT, DE, Lux, CH</a:t>
            </a:r>
            <a:endParaRPr lang="it-IT" sz="1600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969FBBF-CA6D-4D98-9295-7E9F28BEDB8D}"/>
              </a:ext>
            </a:extLst>
          </p:cNvPr>
          <p:cNvSpPr/>
          <p:nvPr/>
        </p:nvSpPr>
        <p:spPr>
          <a:xfrm>
            <a:off x="5022548" y="4220302"/>
            <a:ext cx="1551596" cy="773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Call </a:t>
            </a:r>
            <a:r>
              <a:rPr lang="de-DE" sz="1600" dirty="0" err="1"/>
              <a:t>for</a:t>
            </a:r>
            <a:r>
              <a:rPr lang="de-DE" sz="1600" dirty="0"/>
              <a:t> int. Mobility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researchers</a:t>
            </a:r>
            <a:endParaRPr lang="it-IT" sz="1600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B008700B-0468-4A97-8E6E-19BD251116D1}"/>
              </a:ext>
            </a:extLst>
          </p:cNvPr>
          <p:cNvSpPr/>
          <p:nvPr/>
        </p:nvSpPr>
        <p:spPr>
          <a:xfrm>
            <a:off x="6757565" y="4232021"/>
            <a:ext cx="1336430" cy="773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MSCA Seal </a:t>
            </a:r>
            <a:r>
              <a:rPr lang="de-DE" sz="1600" dirty="0" err="1"/>
              <a:t>of</a:t>
            </a:r>
            <a:r>
              <a:rPr lang="de-DE" sz="1600" dirty="0"/>
              <a:t> excellence</a:t>
            </a:r>
            <a:endParaRPr lang="it-IT" sz="1600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87E36E57-E055-4B86-9992-CDA57E83D376}"/>
              </a:ext>
            </a:extLst>
          </p:cNvPr>
          <p:cNvSpPr/>
          <p:nvPr/>
        </p:nvSpPr>
        <p:spPr>
          <a:xfrm>
            <a:off x="8372386" y="4232021"/>
            <a:ext cx="1336430" cy="773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Grant Open Access </a:t>
            </a:r>
            <a:r>
              <a:rPr lang="de-DE" sz="1600" dirty="0" err="1"/>
              <a:t>pubs</a:t>
            </a:r>
            <a:endParaRPr lang="it-IT" sz="1600" dirty="0"/>
          </a:p>
        </p:txBody>
      </p:sp>
      <p:pic>
        <p:nvPicPr>
          <p:cNvPr id="6" name="Elemento grafico 5" descr="Internet con riempimento a tinta unita">
            <a:extLst>
              <a:ext uri="{FF2B5EF4-FFF2-40B4-BE49-F238E27FC236}">
                <a16:creationId xmlns:a16="http://schemas.microsoft.com/office/drawing/2014/main" id="{B439F689-D274-C183-1094-7490F72BC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077" y="5549364"/>
            <a:ext cx="914400" cy="9144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F14AC7-8F87-5E8E-F48A-74E8D0A44D71}"/>
              </a:ext>
            </a:extLst>
          </p:cNvPr>
          <p:cNvSpPr txBox="1"/>
          <p:nvPr/>
        </p:nvSpPr>
        <p:spPr>
          <a:xfrm>
            <a:off x="2141221" y="5821680"/>
            <a:ext cx="78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www.provincia.bz.it/innovazione-ricerca/innovazione-ricerca-universita/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2F4E1A8-5CF3-70BE-84D4-655C6119CE6C}"/>
              </a:ext>
            </a:extLst>
          </p:cNvPr>
          <p:cNvSpPr/>
          <p:nvPr/>
        </p:nvSpPr>
        <p:spPr>
          <a:xfrm>
            <a:off x="923109" y="6400800"/>
            <a:ext cx="2743200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747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9E10ACE-27EB-DCAA-656E-1DD9DAEDFC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4520" y="2701621"/>
            <a:ext cx="5639118" cy="3554399"/>
          </a:xfrm>
        </p:spPr>
        <p:txBody>
          <a:bodyPr/>
          <a:lstStyle/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https://biodiversity.eurac.edu/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4734E2C-7C0F-08BB-9DBD-498C37B1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1108407"/>
            <a:ext cx="10325100" cy="1325563"/>
          </a:xfrm>
        </p:spPr>
        <p:txBody>
          <a:bodyPr/>
          <a:lstStyle/>
          <a:p>
            <a:r>
              <a:rPr lang="de-DE" dirty="0"/>
              <a:t>Monitoring </a:t>
            </a:r>
            <a:r>
              <a:rPr lang="de-DE" dirty="0" err="1"/>
              <a:t>biodiversity</a:t>
            </a:r>
            <a:r>
              <a:rPr lang="de-DE" dirty="0"/>
              <a:t> in</a:t>
            </a:r>
            <a:br>
              <a:rPr lang="de-DE" dirty="0"/>
            </a:br>
            <a:r>
              <a:rPr lang="de-DE" dirty="0"/>
              <a:t>South </a:t>
            </a:r>
            <a:r>
              <a:rPr lang="de-DE" dirty="0" err="1"/>
              <a:t>Tyrol</a:t>
            </a:r>
            <a:endParaRPr lang="it-I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E098D0-4ED5-DFC3-76E0-8B5246DE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2" y="1199688"/>
            <a:ext cx="2857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6C06516-01A4-D761-7F9C-65569138B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" t="2558" b="2941"/>
          <a:stretch/>
        </p:blipFill>
        <p:spPr>
          <a:xfrm>
            <a:off x="5782944" y="2515336"/>
            <a:ext cx="5410518" cy="33726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85C7CA-8C8D-BF30-B8BC-482D324FE52C}"/>
              </a:ext>
            </a:extLst>
          </p:cNvPr>
          <p:cNvSpPr txBox="1"/>
          <p:nvPr/>
        </p:nvSpPr>
        <p:spPr>
          <a:xfrm>
            <a:off x="991236" y="2527097"/>
            <a:ext cx="46021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Starting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from 2019 a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permanent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monitoring of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biodiversity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South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Tyrol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set up.</a:t>
            </a:r>
          </a:p>
          <a:p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Eurac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research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coordinates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it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cooperation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with the Science Museum of South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Tyrol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and the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Autonomous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Province of Bolzano.</a:t>
            </a:r>
            <a:endParaRPr lang="it-IT" sz="2400" dirty="0"/>
          </a:p>
        </p:txBody>
      </p:sp>
      <p:pic>
        <p:nvPicPr>
          <p:cNvPr id="8" name="Elemento grafico 7" descr="Internet con riempimento a tinta unita">
            <a:extLst>
              <a:ext uri="{FF2B5EF4-FFF2-40B4-BE49-F238E27FC236}">
                <a16:creationId xmlns:a16="http://schemas.microsoft.com/office/drawing/2014/main" id="{1A796D5F-5160-8408-8983-3AB4685C0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3771" y="5609271"/>
            <a:ext cx="914400" cy="9144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22A7ED5-E304-C358-7C7E-DE71AF94D8CD}"/>
              </a:ext>
            </a:extLst>
          </p:cNvPr>
          <p:cNvSpPr/>
          <p:nvPr/>
        </p:nvSpPr>
        <p:spPr>
          <a:xfrm>
            <a:off x="923109" y="6400800"/>
            <a:ext cx="2743200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57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233740-0A10-FD33-72E1-A0427A6DB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" r="12432" b="-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53BB16-746A-374B-B86D-5F7BC786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Scaling –up our strategy at EU level</a:t>
            </a:r>
          </a:p>
        </p:txBody>
      </p:sp>
      <p:pic>
        <p:nvPicPr>
          <p:cNvPr id="7" name="Elemento grafico 6" descr="Marker">
            <a:extLst>
              <a:ext uri="{FF2B5EF4-FFF2-40B4-BE49-F238E27FC236}">
                <a16:creationId xmlns:a16="http://schemas.microsoft.com/office/drawing/2014/main" id="{821CF49F-7BFC-4249-9ED0-3C35F94C0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2435" y="3183114"/>
            <a:ext cx="491772" cy="491772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C24F8C1-B723-A36B-B61A-3DC1FCA38EF7}"/>
              </a:ext>
            </a:extLst>
          </p:cNvPr>
          <p:cNvCxnSpPr>
            <a:cxnSpLocks/>
          </p:cNvCxnSpPr>
          <p:nvPr/>
        </p:nvCxnSpPr>
        <p:spPr>
          <a:xfrm flipV="1">
            <a:off x="9242331" y="2959732"/>
            <a:ext cx="1615153" cy="4219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78D6524-F7D3-D5F8-3D2C-2DDE5DEC93C8}"/>
              </a:ext>
            </a:extLst>
          </p:cNvPr>
          <p:cNvCxnSpPr>
            <a:cxnSpLocks/>
          </p:cNvCxnSpPr>
          <p:nvPr/>
        </p:nvCxnSpPr>
        <p:spPr>
          <a:xfrm>
            <a:off x="8965701" y="3758085"/>
            <a:ext cx="245886" cy="14938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24D0FC04-D660-2350-FB70-5D676AF663AF}"/>
              </a:ext>
            </a:extLst>
          </p:cNvPr>
          <p:cNvCxnSpPr>
            <a:cxnSpLocks/>
          </p:cNvCxnSpPr>
          <p:nvPr/>
        </p:nvCxnSpPr>
        <p:spPr>
          <a:xfrm flipV="1">
            <a:off x="4595673" y="3656522"/>
            <a:ext cx="4285514" cy="15953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a gomito 27">
            <a:extLst>
              <a:ext uri="{FF2B5EF4-FFF2-40B4-BE49-F238E27FC236}">
                <a16:creationId xmlns:a16="http://schemas.microsoft.com/office/drawing/2014/main" id="{33DFA4BF-55F6-0DBE-A84C-A30F0989A9BE}"/>
              </a:ext>
            </a:extLst>
          </p:cNvPr>
          <p:cNvCxnSpPr/>
          <p:nvPr/>
        </p:nvCxnSpPr>
        <p:spPr>
          <a:xfrm rot="5400000" flipH="1" flipV="1">
            <a:off x="8730789" y="1301469"/>
            <a:ext cx="2120230" cy="2030098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a gomito 29">
            <a:extLst>
              <a:ext uri="{FF2B5EF4-FFF2-40B4-BE49-F238E27FC236}">
                <a16:creationId xmlns:a16="http://schemas.microsoft.com/office/drawing/2014/main" id="{346C0081-5D04-2F46-3AF4-FC41BC5E6D2E}"/>
              </a:ext>
            </a:extLst>
          </p:cNvPr>
          <p:cNvCxnSpPr/>
          <p:nvPr/>
        </p:nvCxnSpPr>
        <p:spPr>
          <a:xfrm rot="16200000" flipV="1">
            <a:off x="6832451" y="994137"/>
            <a:ext cx="2775696" cy="1490805"/>
          </a:xfrm>
          <a:prstGeom prst="bentConnector3">
            <a:avLst>
              <a:gd name="adj1" fmla="val 56516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a gomito 32">
            <a:extLst>
              <a:ext uri="{FF2B5EF4-FFF2-40B4-BE49-F238E27FC236}">
                <a16:creationId xmlns:a16="http://schemas.microsoft.com/office/drawing/2014/main" id="{914B5320-7D0D-C165-B223-D99E647F9FD5}"/>
              </a:ext>
            </a:extLst>
          </p:cNvPr>
          <p:cNvCxnSpPr/>
          <p:nvPr/>
        </p:nvCxnSpPr>
        <p:spPr>
          <a:xfrm rot="10800000">
            <a:off x="6096001" y="2316519"/>
            <a:ext cx="2785187" cy="1060115"/>
          </a:xfrm>
          <a:prstGeom prst="bentConnector3">
            <a:avLst>
              <a:gd name="adj1" fmla="val 32322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1668D5DB-C41A-E6F0-BEBF-F0C86A86FDB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9224207" y="3429000"/>
            <a:ext cx="2872485" cy="25871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07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B536F-EE2B-FB49-AB15-CB26CA7F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1113076"/>
            <a:ext cx="10325100" cy="132556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D14A6E-8F75-BA42-83B2-8AEF6EEF9A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2637693"/>
            <a:ext cx="10339387" cy="11203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“European Biodiversity Partnership supporting excellent research on biodiversity with an impact for society and policy.”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1E25AAC1-6CC6-17B7-C0D9-8D4517FB7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38" y="1113077"/>
            <a:ext cx="4035686" cy="1417535"/>
          </a:xfrm>
          <a:prstGeom prst="rect">
            <a:avLst/>
          </a:prstGeom>
        </p:spPr>
      </p:pic>
      <p:pic>
        <p:nvPicPr>
          <p:cNvPr id="6" name="Immagine 5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11297DBB-CC08-8AFE-F797-4058EC1E2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946" y="1387952"/>
            <a:ext cx="4254692" cy="89261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4401F4-CB28-876C-E744-94E7B01B2810}"/>
              </a:ext>
            </a:extLst>
          </p:cNvPr>
          <p:cNvSpPr txBox="1"/>
          <p:nvPr/>
        </p:nvSpPr>
        <p:spPr>
          <a:xfrm>
            <a:off x="886130" y="3713598"/>
            <a:ext cx="5504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Status</a:t>
            </a:r>
            <a:r>
              <a:rPr lang="de-DE" dirty="0"/>
              <a:t>: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Oct</a:t>
            </a:r>
            <a:r>
              <a:rPr lang="de-DE" dirty="0"/>
              <a:t> 2021</a:t>
            </a:r>
          </a:p>
          <a:p>
            <a:endParaRPr lang="de-DE" dirty="0"/>
          </a:p>
          <a:p>
            <a:r>
              <a:rPr lang="de-DE" dirty="0"/>
              <a:t>2 </a:t>
            </a:r>
            <a:r>
              <a:rPr lang="de-DE" dirty="0" err="1"/>
              <a:t>launched</a:t>
            </a:r>
            <a:r>
              <a:rPr lang="de-DE" dirty="0"/>
              <a:t> </a:t>
            </a:r>
            <a:r>
              <a:rPr lang="de-DE" dirty="0" err="1"/>
              <a:t>calls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proposals</a:t>
            </a:r>
            <a:r>
              <a:rPr lang="de-DE" dirty="0"/>
              <a:t> + </a:t>
            </a:r>
          </a:p>
          <a:p>
            <a:r>
              <a:rPr lang="de-DE" dirty="0"/>
              <a:t>1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announced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soon</a:t>
            </a:r>
            <a:endParaRPr lang="de-DE" dirty="0"/>
          </a:p>
          <a:p>
            <a:endParaRPr lang="de-DE" dirty="0"/>
          </a:p>
          <a:p>
            <a:r>
              <a:rPr lang="de-DE" dirty="0"/>
              <a:t>1 </a:t>
            </a:r>
            <a:r>
              <a:rPr lang="de-DE" dirty="0" err="1"/>
              <a:t>pilot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on </a:t>
            </a:r>
            <a:r>
              <a:rPr lang="de-DE" dirty="0" err="1"/>
              <a:t>biodiversity</a:t>
            </a:r>
            <a:r>
              <a:rPr lang="de-DE" dirty="0"/>
              <a:t> </a:t>
            </a:r>
            <a:r>
              <a:rPr lang="de-DE" dirty="0" err="1"/>
              <a:t>monitoring</a:t>
            </a:r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pPr lvl="2"/>
            <a:r>
              <a:rPr lang="it-IT" dirty="0"/>
              <a:t>https://www.biodiversa.eu/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CF513A-340A-F9BA-A942-526EFD1FB920}"/>
              </a:ext>
            </a:extLst>
          </p:cNvPr>
          <p:cNvSpPr txBox="1"/>
          <p:nvPr/>
        </p:nvSpPr>
        <p:spPr>
          <a:xfrm>
            <a:off x="6129496" y="3690884"/>
            <a:ext cx="550462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The </a:t>
            </a:r>
            <a:r>
              <a:rPr lang="de-DE" u="sng" dirty="0" err="1"/>
              <a:t>Autonomous</a:t>
            </a:r>
            <a:r>
              <a:rPr lang="de-DE" u="sng" dirty="0"/>
              <a:t> Province </a:t>
            </a:r>
            <a:r>
              <a:rPr lang="de-DE" u="sng" dirty="0" err="1"/>
              <a:t>of</a:t>
            </a:r>
            <a:r>
              <a:rPr lang="de-DE" u="sng" dirty="0"/>
              <a:t> Bolzano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b="1" dirty="0" err="1"/>
              <a:t>funds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1,5 </a:t>
            </a:r>
            <a:r>
              <a:rPr lang="de-DE" dirty="0" err="1"/>
              <a:t>millions</a:t>
            </a:r>
            <a:r>
              <a:rPr lang="de-DE" dirty="0"/>
              <a:t> </a:t>
            </a:r>
            <a:r>
              <a:rPr lang="de-DE" dirty="0" err="1"/>
              <a:t>euros</a:t>
            </a:r>
            <a:r>
              <a:rPr lang="de-DE" dirty="0"/>
              <a:t> + 23% EU top-</a:t>
            </a:r>
            <a:r>
              <a:rPr lang="de-DE" dirty="0" err="1"/>
              <a:t>up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co</a:t>
            </a:r>
            <a:r>
              <a:rPr lang="de-DE" b="1" dirty="0"/>
              <a:t>-leads</a:t>
            </a:r>
            <a:r>
              <a:rPr lang="de-DE" dirty="0"/>
              <a:t> and </a:t>
            </a:r>
            <a:r>
              <a:rPr lang="de-DE" dirty="0" err="1"/>
              <a:t>costs</a:t>
            </a:r>
            <a:r>
              <a:rPr lang="de-DE" dirty="0"/>
              <a:t> </a:t>
            </a:r>
            <a:r>
              <a:rPr lang="de-DE" dirty="0" err="1"/>
              <a:t>covered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EU</a:t>
            </a:r>
          </a:p>
          <a:p>
            <a:endParaRPr lang="de-DE" sz="1100" dirty="0"/>
          </a:p>
          <a:p>
            <a:r>
              <a:rPr lang="de-DE" dirty="0"/>
              <a:t>+ </a:t>
            </a:r>
            <a:r>
              <a:rPr lang="de-DE" dirty="0" err="1"/>
              <a:t>know-how</a:t>
            </a:r>
            <a:r>
              <a:rPr lang="de-DE" dirty="0"/>
              <a:t> and </a:t>
            </a:r>
            <a:r>
              <a:rPr lang="de-DE" dirty="0" err="1"/>
              <a:t>visibility</a:t>
            </a:r>
            <a:r>
              <a:rPr lang="de-DE" dirty="0"/>
              <a:t> at international </a:t>
            </a:r>
            <a:r>
              <a:rPr lang="de-DE" dirty="0" err="1"/>
              <a:t>level</a:t>
            </a:r>
            <a:endParaRPr lang="de-DE" dirty="0"/>
          </a:p>
          <a:p>
            <a:endParaRPr lang="it-IT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C06F4B1-EDD6-B46B-8A22-22F46697F09F}"/>
              </a:ext>
            </a:extLst>
          </p:cNvPr>
          <p:cNvCxnSpPr>
            <a:cxnSpLocks/>
          </p:cNvCxnSpPr>
          <p:nvPr/>
        </p:nvCxnSpPr>
        <p:spPr>
          <a:xfrm>
            <a:off x="4478215" y="4419362"/>
            <a:ext cx="1510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04160247-8A22-4FAB-81FC-8F28CBC2F326}"/>
              </a:ext>
            </a:extLst>
          </p:cNvPr>
          <p:cNvCxnSpPr>
            <a:cxnSpLocks/>
          </p:cNvCxnSpPr>
          <p:nvPr/>
        </p:nvCxnSpPr>
        <p:spPr>
          <a:xfrm>
            <a:off x="5039247" y="5257230"/>
            <a:ext cx="1056753" cy="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lemento grafico 7" descr="Internet con riempimento a tinta unita">
            <a:extLst>
              <a:ext uri="{FF2B5EF4-FFF2-40B4-BE49-F238E27FC236}">
                <a16:creationId xmlns:a16="http://schemas.microsoft.com/office/drawing/2014/main" id="{98594736-C589-7368-D2A1-6CF9C48C0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538" y="5566343"/>
            <a:ext cx="914400" cy="9144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F7BCC6E-A284-8F75-C15E-5FA670743B62}"/>
              </a:ext>
            </a:extLst>
          </p:cNvPr>
          <p:cNvSpPr/>
          <p:nvPr/>
        </p:nvSpPr>
        <p:spPr>
          <a:xfrm>
            <a:off x="923109" y="6400800"/>
            <a:ext cx="3117668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23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AADF587-3467-7A3E-A869-6FAFABED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Eu</a:t>
            </a:r>
            <a:r>
              <a:rPr lang="de-DE" dirty="0"/>
              <a:t>- </a:t>
            </a:r>
            <a:r>
              <a:rPr lang="de-DE" dirty="0" err="1"/>
              <a:t>partnerships</a:t>
            </a:r>
            <a:endParaRPr lang="it-IT" dirty="0"/>
          </a:p>
        </p:txBody>
      </p:sp>
      <p:pic>
        <p:nvPicPr>
          <p:cNvPr id="4" name="Immagine 3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93E710F0-0E1D-6B1C-7E97-BE58E0EE7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946" y="1085570"/>
            <a:ext cx="4254692" cy="8926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F62BF9A-8E5D-D89B-5B79-90281E5CB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061270" y="1775459"/>
            <a:ext cx="2361199" cy="4057111"/>
          </a:xfrm>
          <a:prstGeom prst="rect">
            <a:avLst/>
          </a:prstGeom>
        </p:spPr>
      </p:pic>
      <p:sp>
        <p:nvSpPr>
          <p:cNvPr id="13" name="Rechteck: abgerundete Ecken 2">
            <a:extLst>
              <a:ext uri="{FF2B5EF4-FFF2-40B4-BE49-F238E27FC236}">
                <a16:creationId xmlns:a16="http://schemas.microsoft.com/office/drawing/2014/main" id="{7D132814-CE62-72EE-FB58-ACDEA959D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4578" y="2209800"/>
            <a:ext cx="7719060" cy="19354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 err="1">
                <a:solidFill>
                  <a:schemeClr val="tx1"/>
                </a:solidFill>
              </a:rPr>
              <a:t>Agroecology</a:t>
            </a: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transitions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agroecology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infratructures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2024</a:t>
            </a:r>
          </a:p>
          <a:p>
            <a:pPr marL="0" indent="0">
              <a:buNone/>
            </a:pP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Co-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WP Monitoring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-leader</a:t>
            </a:r>
          </a:p>
          <a:p>
            <a:pPr marL="0" indent="0">
              <a:buNone/>
            </a:pP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hteck: abgerundete Ecken 2">
            <a:extLst>
              <a:ext uri="{FF2B5EF4-FFF2-40B4-BE49-F238E27FC236}">
                <a16:creationId xmlns:a16="http://schemas.microsoft.com/office/drawing/2014/main" id="{24AE964E-C4E3-37C1-0744-635F0850ADF6}"/>
              </a:ext>
            </a:extLst>
          </p:cNvPr>
          <p:cNvSpPr txBox="1">
            <a:spLocks/>
          </p:cNvSpPr>
          <p:nvPr/>
        </p:nvSpPr>
        <p:spPr>
          <a:xfrm>
            <a:off x="3604578" y="4266074"/>
            <a:ext cx="7779702" cy="15985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§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§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>
                <a:solidFill>
                  <a:schemeClr val="tx1"/>
                </a:solidFill>
              </a:rPr>
              <a:t>FutureFoodS</a:t>
            </a: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planet and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2024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Co-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5F3E866-4256-B59F-2352-DD570CF780E0}"/>
              </a:ext>
            </a:extLst>
          </p:cNvPr>
          <p:cNvSpPr/>
          <p:nvPr/>
        </p:nvSpPr>
        <p:spPr>
          <a:xfrm>
            <a:off x="923109" y="6400800"/>
            <a:ext cx="3091542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1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Provin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80019"/>
      </a:accent1>
      <a:accent2>
        <a:srgbClr val="C40218"/>
      </a:accent2>
      <a:accent3>
        <a:srgbClr val="A5A5A5"/>
      </a:accent3>
      <a:accent4>
        <a:srgbClr val="D5D5D5"/>
      </a:accent4>
      <a:accent5>
        <a:srgbClr val="797979"/>
      </a:accent5>
      <a:accent6>
        <a:srgbClr val="42424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25d221-893c-47da-a483-0eaa3acd1047" xsi:nil="true"/>
    <lcf76f155ced4ddcb4097134ff3c332f xmlns="7e19bd23-b27e-44ef-8789-8b3cddf0192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7C358513C7854F81A6D7B2AA9C8F3B" ma:contentTypeVersion="9" ma:contentTypeDescription="Create a new document." ma:contentTypeScope="" ma:versionID="d053fada52b409cfda31a91e03d7256c">
  <xsd:schema xmlns:xsd="http://www.w3.org/2001/XMLSchema" xmlns:xs="http://www.w3.org/2001/XMLSchema" xmlns:p="http://schemas.microsoft.com/office/2006/metadata/properties" xmlns:ns2="7e19bd23-b27e-44ef-8789-8b3cddf0192c" xmlns:ns3="f525d221-893c-47da-a483-0eaa3acd1047" targetNamespace="http://schemas.microsoft.com/office/2006/metadata/properties" ma:root="true" ma:fieldsID="329708249a722b8778a7d00824c5fe09" ns2:_="" ns3:_="">
    <xsd:import namespace="7e19bd23-b27e-44ef-8789-8b3cddf0192c"/>
    <xsd:import namespace="f525d221-893c-47da-a483-0eaa3acd10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9bd23-b27e-44ef-8789-8b3cddf019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5e32e91-e282-4ae8-add1-730c2c706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5d221-893c-47da-a483-0eaa3acd104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2f311fa-8333-482a-baa2-0f59d6d9d5f0}" ma:internalName="TaxCatchAll" ma:showField="CatchAllData" ma:web="f525d221-893c-47da-a483-0eaa3acd10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C51683-23B4-4E5C-81DB-C26B5A41C981}">
  <ds:schemaRefs>
    <ds:schemaRef ds:uri="f525d221-893c-47da-a483-0eaa3acd1047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e19bd23-b27e-44ef-8789-8b3cddf0192c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3036A5-44F3-4FDE-AE77-D0781F8AAA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19bd23-b27e-44ef-8789-8b3cddf0192c"/>
    <ds:schemaRef ds:uri="f525d221-893c-47da-a483-0eaa3acd10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24356C-05D6-47B6-96D5-A25EAB5B2E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Microsoft Office PowerPoint</Application>
  <PresentationFormat>Widescreen</PresentationFormat>
  <Paragraphs>95</Paragraphs>
  <Slides>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</vt:lpstr>
      <vt:lpstr>Eu–partnerships: a region´s perspective</vt:lpstr>
      <vt:lpstr>South Tyrol</vt:lpstr>
      <vt:lpstr>Capacity building 14-21: Laboratories</vt:lpstr>
      <vt:lpstr>Presentazione standard di PowerPoint</vt:lpstr>
      <vt:lpstr>Our funding strategy for research</vt:lpstr>
      <vt:lpstr>Monitoring biodiversity in South Tyrol</vt:lpstr>
      <vt:lpstr>Scaling –up our strategy at EU level</vt:lpstr>
      <vt:lpstr>Presentazione standard di PowerPoint</vt:lpstr>
      <vt:lpstr>Eu- partnerships</vt:lpstr>
      <vt:lpstr>       PROs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stephanie.innerbichler@gmail.com</dc:creator>
  <cp:lastModifiedBy>Cherchi, Laura</cp:lastModifiedBy>
  <cp:revision>32</cp:revision>
  <cp:lastPrinted>2023-05-23T06:02:21Z</cp:lastPrinted>
  <dcterms:created xsi:type="dcterms:W3CDTF">2021-07-06T06:47:48Z</dcterms:created>
  <dcterms:modified xsi:type="dcterms:W3CDTF">2023-05-23T06:02:45Z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0x0101008A7C358513C7854F81A6D7B2AA9C8F3B</vt:lpwstr>
  </property>
</Properties>
</file>