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73" r:id="rId2"/>
    <p:sldId id="276" r:id="rId3"/>
    <p:sldId id="277" r:id="rId4"/>
    <p:sldId id="279" r:id="rId5"/>
    <p:sldId id="278" r:id="rId6"/>
    <p:sldId id="280" r:id="rId7"/>
    <p:sldId id="258" r:id="rId8"/>
  </p:sldIdLst>
  <p:sldSz cx="12192000" cy="6858000"/>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4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51" y="105"/>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0409"/>
          </a:xfrm>
          <a:prstGeom prst="rect">
            <a:avLst/>
          </a:prstGeom>
        </p:spPr>
        <p:txBody>
          <a:bodyPr vert="horz" lIns="90198" tIns="45099" rIns="90198" bIns="45099" rtlCol="0"/>
          <a:lstStyle>
            <a:lvl1pPr algn="l">
              <a:defRPr sz="1200"/>
            </a:lvl1pPr>
          </a:lstStyle>
          <a:p>
            <a:endParaRPr lang="en-GB"/>
          </a:p>
        </p:txBody>
      </p:sp>
      <p:sp>
        <p:nvSpPr>
          <p:cNvPr id="3" name="Date Placeholder 2"/>
          <p:cNvSpPr>
            <a:spLocks noGrp="1"/>
          </p:cNvSpPr>
          <p:nvPr>
            <p:ph type="dt" idx="1"/>
          </p:nvPr>
        </p:nvSpPr>
        <p:spPr>
          <a:xfrm>
            <a:off x="3809079" y="0"/>
            <a:ext cx="2914015" cy="490409"/>
          </a:xfrm>
          <a:prstGeom prst="rect">
            <a:avLst/>
          </a:prstGeom>
        </p:spPr>
        <p:txBody>
          <a:bodyPr vert="horz" lIns="90198" tIns="45099" rIns="90198" bIns="45099" rtlCol="0"/>
          <a:lstStyle>
            <a:lvl1pPr algn="r">
              <a:defRPr sz="1200"/>
            </a:lvl1pPr>
          </a:lstStyle>
          <a:p>
            <a:fld id="{18504EE4-DA7B-420F-9481-B3F6AAE2FEA0}" type="datetimeFigureOut">
              <a:rPr lang="en-GB" smtClean="0"/>
              <a:t>18/05/2023</a:t>
            </a:fld>
            <a:endParaRPr lang="en-GB"/>
          </a:p>
        </p:txBody>
      </p:sp>
      <p:sp>
        <p:nvSpPr>
          <p:cNvPr id="4" name="Slide Image Placeholder 3"/>
          <p:cNvSpPr>
            <a:spLocks noGrp="1" noRot="1" noChangeAspect="1"/>
          </p:cNvSpPr>
          <p:nvPr>
            <p:ph type="sldImg" idx="2"/>
          </p:nvPr>
        </p:nvSpPr>
        <p:spPr>
          <a:xfrm>
            <a:off x="430213" y="1222375"/>
            <a:ext cx="5864225" cy="3298825"/>
          </a:xfrm>
          <a:prstGeom prst="rect">
            <a:avLst/>
          </a:prstGeom>
          <a:noFill/>
          <a:ln w="12700">
            <a:solidFill>
              <a:prstClr val="black"/>
            </a:solidFill>
          </a:ln>
        </p:spPr>
        <p:txBody>
          <a:bodyPr vert="horz" lIns="90198" tIns="45099" rIns="90198" bIns="45099" rtlCol="0" anchor="ctr"/>
          <a:lstStyle/>
          <a:p>
            <a:endParaRPr lang="en-GB"/>
          </a:p>
        </p:txBody>
      </p:sp>
      <p:sp>
        <p:nvSpPr>
          <p:cNvPr id="5" name="Notes Placeholder 4"/>
          <p:cNvSpPr>
            <a:spLocks noGrp="1"/>
          </p:cNvSpPr>
          <p:nvPr>
            <p:ph type="body" sz="quarter" idx="3"/>
          </p:nvPr>
        </p:nvSpPr>
        <p:spPr>
          <a:xfrm>
            <a:off x="672465" y="4703852"/>
            <a:ext cx="5379720" cy="3848606"/>
          </a:xfrm>
          <a:prstGeom prst="rect">
            <a:avLst/>
          </a:prstGeom>
        </p:spPr>
        <p:txBody>
          <a:bodyPr vert="horz" lIns="90198" tIns="45099" rIns="90198" bIns="4509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1"/>
            <a:ext cx="2914015" cy="490408"/>
          </a:xfrm>
          <a:prstGeom prst="rect">
            <a:avLst/>
          </a:prstGeom>
        </p:spPr>
        <p:txBody>
          <a:bodyPr vert="horz" lIns="90198" tIns="45099" rIns="90198" bIns="45099" rtlCol="0" anchor="b"/>
          <a:lstStyle>
            <a:lvl1pPr algn="l">
              <a:defRPr sz="1200"/>
            </a:lvl1pPr>
          </a:lstStyle>
          <a:p>
            <a:endParaRPr lang="en-GB"/>
          </a:p>
        </p:txBody>
      </p:sp>
      <p:sp>
        <p:nvSpPr>
          <p:cNvPr id="7" name="Slide Number Placeholder 6"/>
          <p:cNvSpPr>
            <a:spLocks noGrp="1"/>
          </p:cNvSpPr>
          <p:nvPr>
            <p:ph type="sldNum" sz="quarter" idx="5"/>
          </p:nvPr>
        </p:nvSpPr>
        <p:spPr>
          <a:xfrm>
            <a:off x="3809079" y="9283831"/>
            <a:ext cx="2914015" cy="490408"/>
          </a:xfrm>
          <a:prstGeom prst="rect">
            <a:avLst/>
          </a:prstGeom>
        </p:spPr>
        <p:txBody>
          <a:bodyPr vert="horz" lIns="90198" tIns="45099" rIns="90198" bIns="45099" rtlCol="0" anchor="b"/>
          <a:lstStyle>
            <a:lvl1pPr algn="r">
              <a:defRPr sz="1200"/>
            </a:lvl1pPr>
          </a:lstStyle>
          <a:p>
            <a:fld id="{1B21B2A8-58B9-4C48-8BA9-367CF82E509E}" type="slidenum">
              <a:rPr lang="en-GB" smtClean="0"/>
              <a:t>‹N›</a:t>
            </a:fld>
            <a:endParaRPr lang="en-GB"/>
          </a:p>
        </p:txBody>
      </p:sp>
    </p:spTree>
    <p:extLst>
      <p:ext uri="{BB962C8B-B14F-4D97-AF65-F5344CB8AC3E}">
        <p14:creationId xmlns:p14="http://schemas.microsoft.com/office/powerpoint/2010/main" val="4113543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5CAA384-23A7-42A9-81B9-54029E614E99}" type="datetime1">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9AEC2D-7A4E-46C8-9942-60B119D7E0C5}" type="slidenum">
              <a:rPr lang="en-GB" smtClean="0"/>
              <a:t>‹N›</a:t>
            </a:fld>
            <a:endParaRPr lang="en-GB"/>
          </a:p>
        </p:txBody>
      </p:sp>
    </p:spTree>
    <p:extLst>
      <p:ext uri="{BB962C8B-B14F-4D97-AF65-F5344CB8AC3E}">
        <p14:creationId xmlns:p14="http://schemas.microsoft.com/office/powerpoint/2010/main" val="2148978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BFE384-CE84-4170-AA22-7680A0DE55EA}" type="datetime1">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9AEC2D-7A4E-46C8-9942-60B119D7E0C5}" type="slidenum">
              <a:rPr lang="en-GB" smtClean="0"/>
              <a:t>‹N›</a:t>
            </a:fld>
            <a:endParaRPr lang="en-GB"/>
          </a:p>
        </p:txBody>
      </p:sp>
    </p:spTree>
    <p:extLst>
      <p:ext uri="{BB962C8B-B14F-4D97-AF65-F5344CB8AC3E}">
        <p14:creationId xmlns:p14="http://schemas.microsoft.com/office/powerpoint/2010/main" val="3825179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754688-F9E5-4A2A-8093-5DE9AA219B0E}" type="datetime1">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9AEC2D-7A4E-46C8-9942-60B119D7E0C5}" type="slidenum">
              <a:rPr lang="en-GB" smtClean="0"/>
              <a:t>‹N›</a:t>
            </a:fld>
            <a:endParaRPr lang="en-GB"/>
          </a:p>
        </p:txBody>
      </p:sp>
    </p:spTree>
    <p:extLst>
      <p:ext uri="{BB962C8B-B14F-4D97-AF65-F5344CB8AC3E}">
        <p14:creationId xmlns:p14="http://schemas.microsoft.com/office/powerpoint/2010/main" val="305608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854280A-C5CD-4865-B38E-17582216367E}" type="datetime1">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9AEC2D-7A4E-46C8-9942-60B119D7E0C5}" type="slidenum">
              <a:rPr lang="en-GB" smtClean="0"/>
              <a:t>‹N›</a:t>
            </a:fld>
            <a:endParaRPr lang="en-GB"/>
          </a:p>
        </p:txBody>
      </p:sp>
    </p:spTree>
    <p:extLst>
      <p:ext uri="{BB962C8B-B14F-4D97-AF65-F5344CB8AC3E}">
        <p14:creationId xmlns:p14="http://schemas.microsoft.com/office/powerpoint/2010/main" val="3138136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B56447-F426-488A-9D48-2538B253CF90}" type="datetime1">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9AEC2D-7A4E-46C8-9942-60B119D7E0C5}" type="slidenum">
              <a:rPr lang="en-GB" smtClean="0"/>
              <a:t>‹N›</a:t>
            </a:fld>
            <a:endParaRPr lang="en-GB"/>
          </a:p>
        </p:txBody>
      </p:sp>
    </p:spTree>
    <p:extLst>
      <p:ext uri="{BB962C8B-B14F-4D97-AF65-F5344CB8AC3E}">
        <p14:creationId xmlns:p14="http://schemas.microsoft.com/office/powerpoint/2010/main" val="2703881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0F95CFE-D46F-4310-82EC-647183D077A7}" type="datetime1">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9AEC2D-7A4E-46C8-9942-60B119D7E0C5}" type="slidenum">
              <a:rPr lang="en-GB" smtClean="0"/>
              <a:t>‹N›</a:t>
            </a:fld>
            <a:endParaRPr lang="en-GB"/>
          </a:p>
        </p:txBody>
      </p:sp>
    </p:spTree>
    <p:extLst>
      <p:ext uri="{BB962C8B-B14F-4D97-AF65-F5344CB8AC3E}">
        <p14:creationId xmlns:p14="http://schemas.microsoft.com/office/powerpoint/2010/main" val="371215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4323F59-41A4-4BD3-B6CC-74A142B0EE37}" type="datetime1">
              <a:rPr lang="en-GB" smtClean="0"/>
              <a:t>18/05/2023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9AEC2D-7A4E-46C8-9942-60B119D7E0C5}" type="slidenum">
              <a:rPr lang="en-GB" smtClean="0"/>
              <a:t>‹N›</a:t>
            </a:fld>
            <a:endParaRPr lang="en-GB"/>
          </a:p>
        </p:txBody>
      </p:sp>
    </p:spTree>
    <p:extLst>
      <p:ext uri="{BB962C8B-B14F-4D97-AF65-F5344CB8AC3E}">
        <p14:creationId xmlns:p14="http://schemas.microsoft.com/office/powerpoint/2010/main" val="2963346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91D7D7-AF8F-459B-B948-B5EE55FAF8F4}" type="datetime1">
              <a:rPr lang="en-GB" smtClean="0"/>
              <a:t>18/05/2023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E9AEC2D-7A4E-46C8-9942-60B119D7E0C5}" type="slidenum">
              <a:rPr lang="en-GB" smtClean="0"/>
              <a:t>‹N›</a:t>
            </a:fld>
            <a:endParaRPr lang="en-GB"/>
          </a:p>
        </p:txBody>
      </p:sp>
    </p:spTree>
    <p:extLst>
      <p:ext uri="{BB962C8B-B14F-4D97-AF65-F5344CB8AC3E}">
        <p14:creationId xmlns:p14="http://schemas.microsoft.com/office/powerpoint/2010/main" val="419989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A215D-2E36-4422-9490-9E6534D9B154}" type="datetime1">
              <a:rPr lang="en-GB" smtClean="0"/>
              <a:t>18/05/2023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E9AEC2D-7A4E-46C8-9942-60B119D7E0C5}" type="slidenum">
              <a:rPr lang="en-GB" smtClean="0"/>
              <a:t>‹N›</a:t>
            </a:fld>
            <a:endParaRPr lang="en-GB"/>
          </a:p>
        </p:txBody>
      </p:sp>
    </p:spTree>
    <p:extLst>
      <p:ext uri="{BB962C8B-B14F-4D97-AF65-F5344CB8AC3E}">
        <p14:creationId xmlns:p14="http://schemas.microsoft.com/office/powerpoint/2010/main" val="25469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5A892E-FE59-4061-96D3-40815076164F}" type="datetime1">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9AEC2D-7A4E-46C8-9942-60B119D7E0C5}" type="slidenum">
              <a:rPr lang="en-GB" smtClean="0"/>
              <a:t>‹N›</a:t>
            </a:fld>
            <a:endParaRPr lang="en-GB"/>
          </a:p>
        </p:txBody>
      </p:sp>
    </p:spTree>
    <p:extLst>
      <p:ext uri="{BB962C8B-B14F-4D97-AF65-F5344CB8AC3E}">
        <p14:creationId xmlns:p14="http://schemas.microsoft.com/office/powerpoint/2010/main" val="1055461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C2F556-C582-4965-9257-826E81CA62F5}" type="datetime1">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9AEC2D-7A4E-46C8-9942-60B119D7E0C5}" type="slidenum">
              <a:rPr lang="en-GB" smtClean="0"/>
              <a:t>‹N›</a:t>
            </a:fld>
            <a:endParaRPr lang="en-GB"/>
          </a:p>
        </p:txBody>
      </p:sp>
    </p:spTree>
    <p:extLst>
      <p:ext uri="{BB962C8B-B14F-4D97-AF65-F5344CB8AC3E}">
        <p14:creationId xmlns:p14="http://schemas.microsoft.com/office/powerpoint/2010/main" val="4056323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8C7453-1586-4426-8D78-2D063F86F9F7}" type="datetime1">
              <a:rPr lang="en-GB" smtClean="0"/>
              <a:t>18/05/2023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AEC2D-7A4E-46C8-9942-60B119D7E0C5}" type="slidenum">
              <a:rPr lang="en-GB" smtClean="0"/>
              <a:t>‹N›</a:t>
            </a:fld>
            <a:endParaRPr lang="en-GB"/>
          </a:p>
        </p:txBody>
      </p:sp>
    </p:spTree>
    <p:extLst>
      <p:ext uri="{BB962C8B-B14F-4D97-AF65-F5344CB8AC3E}">
        <p14:creationId xmlns:p14="http://schemas.microsoft.com/office/powerpoint/2010/main" val="1780858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herbert-dorfmann.eu/"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hyperlink" Target="mailto:info@herbert-dorfmann.e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851" y="1182052"/>
            <a:ext cx="10906298" cy="954107"/>
          </a:xfrm>
          <a:prstGeom prst="rect">
            <a:avLst/>
          </a:prstGeom>
          <a:noFill/>
        </p:spPr>
        <p:txBody>
          <a:bodyPr wrap="square" rtlCol="0">
            <a:spAutoFit/>
          </a:bodyPr>
          <a:lstStyle/>
          <a:p>
            <a:pPr algn="ctr"/>
            <a:r>
              <a:rPr lang="en-GB" sz="2800" b="1" dirty="0">
                <a:solidFill>
                  <a:srgbClr val="2049A7"/>
                </a:solidFill>
                <a:latin typeface="Tahoma" panose="020B0604030504040204" pitchFamily="34" charset="0"/>
                <a:ea typeface="Tahoma" panose="020B0604030504040204" pitchFamily="34" charset="0"/>
                <a:cs typeface="Tahoma" panose="020B0604030504040204" pitchFamily="34" charset="0"/>
              </a:rPr>
              <a:t>How European Policies and Strategies can contribute to promote a more sustainable agriculture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27001" y="4210197"/>
            <a:ext cx="1725059" cy="1188000"/>
          </a:xfrm>
          <a:prstGeom prst="rect">
            <a:avLst/>
          </a:prstGeom>
        </p:spPr>
      </p:pic>
      <p:sp>
        <p:nvSpPr>
          <p:cNvPr id="7" name="TextBox 6"/>
          <p:cNvSpPr txBox="1"/>
          <p:nvPr/>
        </p:nvSpPr>
        <p:spPr>
          <a:xfrm>
            <a:off x="4705350" y="2477957"/>
            <a:ext cx="6231819" cy="738664"/>
          </a:xfrm>
          <a:prstGeom prst="rect">
            <a:avLst/>
          </a:prstGeom>
          <a:noFill/>
        </p:spPr>
        <p:txBody>
          <a:bodyPr wrap="square" rtlCol="0">
            <a:spAutoFit/>
          </a:bodyPr>
          <a:lstStyle/>
          <a:p>
            <a:pPr algn="r"/>
            <a:r>
              <a:rPr lang="de-DE" sz="2400" dirty="0">
                <a:latin typeface="Tahoma" panose="020B0604030504040204" pitchFamily="34" charset="0"/>
                <a:ea typeface="Tahoma" panose="020B0604030504040204" pitchFamily="34" charset="0"/>
                <a:cs typeface="Tahoma" panose="020B0604030504040204" pitchFamily="34" charset="0"/>
              </a:rPr>
              <a:t>Herbert Dorfmann</a:t>
            </a:r>
          </a:p>
          <a:p>
            <a:pPr algn="r"/>
            <a:r>
              <a:rPr lang="de-DE" dirty="0">
                <a:latin typeface="Tahoma" panose="020B0604030504040204" pitchFamily="34" charset="0"/>
                <a:ea typeface="Tahoma" panose="020B0604030504040204" pitchFamily="34" charset="0"/>
                <a:cs typeface="Tahoma" panose="020B0604030504040204" pitchFamily="34" charset="0"/>
              </a:rPr>
              <a:t>Abgeordneter zum Europäischen Parlament</a:t>
            </a:r>
            <a:endParaRPr lang="en-GB" dirty="0">
              <a:latin typeface="Tahoma" panose="020B0604030504040204" pitchFamily="34" charset="0"/>
              <a:ea typeface="Tahoma" panose="020B0604030504040204" pitchFamily="34" charset="0"/>
              <a:cs typeface="Tahoma" panose="020B060403050404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000" y="2477957"/>
            <a:ext cx="4992000" cy="2808000"/>
          </a:xfrm>
          <a:prstGeom prst="rect">
            <a:avLst/>
          </a:prstGeom>
        </p:spPr>
      </p:pic>
    </p:spTree>
    <p:extLst>
      <p:ext uri="{BB962C8B-B14F-4D97-AF65-F5344CB8AC3E}">
        <p14:creationId xmlns:p14="http://schemas.microsoft.com/office/powerpoint/2010/main" val="707600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4690" y="275706"/>
            <a:ext cx="9507008" cy="954107"/>
          </a:xfrm>
          <a:prstGeom prst="rect">
            <a:avLst/>
          </a:prstGeom>
          <a:noFill/>
        </p:spPr>
        <p:txBody>
          <a:bodyPr wrap="square" rtlCol="0">
            <a:spAutoFit/>
          </a:bodyPr>
          <a:lstStyle/>
          <a:p>
            <a:endParaRPr lang="de-DE" sz="2750" b="1" dirty="0">
              <a:solidFill>
                <a:srgbClr val="2049A7"/>
              </a:solidFill>
              <a:latin typeface="Tahoma" panose="020B0604030504040204" pitchFamily="34" charset="0"/>
              <a:ea typeface="Tahoma" panose="020B0604030504040204" pitchFamily="34" charset="0"/>
              <a:cs typeface="Tahoma" panose="020B0604030504040204" pitchFamily="34" charset="0"/>
            </a:endParaRPr>
          </a:p>
          <a:p>
            <a:r>
              <a:rPr lang="de-DE" sz="2700" b="1" dirty="0">
                <a:solidFill>
                  <a:srgbClr val="2049A7"/>
                </a:solidFill>
                <a:latin typeface="Tahoma" panose="020B0604030504040204" pitchFamily="34" charset="0"/>
                <a:ea typeface="Tahoma" panose="020B0604030504040204" pitchFamily="34" charset="0"/>
                <a:cs typeface="Tahoma" panose="020B0604030504040204" pitchFamily="34" charset="0"/>
              </a:rPr>
              <a:t>Die Hauptziele der neuen Gemeinsamen Agrarpolitik</a:t>
            </a:r>
            <a:r>
              <a:rPr lang="de-DE" sz="2750" b="1" dirty="0">
                <a:solidFill>
                  <a:srgbClr val="2049A7"/>
                </a:solidFill>
                <a:latin typeface="Tahoma" panose="020B0604030504040204" pitchFamily="34" charset="0"/>
                <a:ea typeface="Tahoma" panose="020B0604030504040204" pitchFamily="34" charset="0"/>
                <a:cs typeface="Tahoma" panose="020B0604030504040204" pitchFamily="34" charset="0"/>
              </a:rPr>
              <a:t>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6365" y="232206"/>
            <a:ext cx="1620510" cy="1116000"/>
          </a:xfrm>
          <a:prstGeom prst="rect">
            <a:avLst/>
          </a:prstGeom>
        </p:spPr>
      </p:pic>
      <p:sp>
        <p:nvSpPr>
          <p:cNvPr id="7" name="TextBox 6"/>
          <p:cNvSpPr txBox="1"/>
          <p:nvPr/>
        </p:nvSpPr>
        <p:spPr>
          <a:xfrm>
            <a:off x="1911080" y="1420062"/>
            <a:ext cx="7956820" cy="5170646"/>
          </a:xfrm>
          <a:prstGeom prst="rect">
            <a:avLst/>
          </a:prstGeom>
          <a:noFill/>
        </p:spPr>
        <p:txBody>
          <a:bodyPr wrap="square" rtlCol="0">
            <a:spAutoFit/>
          </a:bodyPr>
          <a:lstStyle/>
          <a:p>
            <a:pPr>
              <a:lnSpc>
                <a:spcPct val="150000"/>
              </a:lnSpc>
              <a:spcBef>
                <a:spcPts val="600"/>
              </a:spcBef>
              <a:spcAft>
                <a:spcPts val="600"/>
              </a:spcAft>
            </a:pPr>
            <a:r>
              <a:rPr lang="de-DE" sz="1600" dirty="0">
                <a:latin typeface="Tahoma" panose="020B0604030504040204" pitchFamily="34" charset="0"/>
                <a:ea typeface="Tahoma" panose="020B0604030504040204" pitchFamily="34" charset="0"/>
                <a:cs typeface="Tahoma" panose="020B0604030504040204" pitchFamily="34" charset="0"/>
              </a:rPr>
              <a:t>Sicherstellung gerechter Einkommen für Landwirte</a:t>
            </a:r>
          </a:p>
          <a:p>
            <a:pPr algn="r">
              <a:lnSpc>
                <a:spcPct val="150000"/>
              </a:lnSpc>
              <a:spcBef>
                <a:spcPts val="600"/>
              </a:spcBef>
              <a:spcAft>
                <a:spcPts val="600"/>
              </a:spcAft>
            </a:pPr>
            <a:r>
              <a:rPr lang="de-DE" sz="1600" dirty="0">
                <a:latin typeface="Tahoma" panose="020B0604030504040204" pitchFamily="34" charset="0"/>
                <a:ea typeface="Tahoma" panose="020B0604030504040204" pitchFamily="34" charset="0"/>
                <a:cs typeface="Tahoma" panose="020B0604030504040204" pitchFamily="34" charset="0"/>
              </a:rPr>
              <a:t>Steigerung der Wettbewerbsfähigkeit</a:t>
            </a:r>
          </a:p>
          <a:p>
            <a:pPr>
              <a:lnSpc>
                <a:spcPct val="150000"/>
              </a:lnSpc>
              <a:spcBef>
                <a:spcPts val="600"/>
              </a:spcBef>
              <a:spcAft>
                <a:spcPts val="600"/>
              </a:spcAft>
            </a:pPr>
            <a:r>
              <a:rPr lang="de-DE" sz="1600" dirty="0">
                <a:latin typeface="Tahoma" panose="020B0604030504040204" pitchFamily="34" charset="0"/>
                <a:ea typeface="Tahoma" panose="020B0604030504040204" pitchFamily="34" charset="0"/>
                <a:cs typeface="Tahoma" panose="020B0604030504040204" pitchFamily="34" charset="0"/>
              </a:rPr>
              <a:t>Verbesserung der Position der Landwirte in der Lebensmittelkette</a:t>
            </a:r>
          </a:p>
          <a:p>
            <a:pPr algn="r">
              <a:lnSpc>
                <a:spcPct val="150000"/>
              </a:lnSpc>
              <a:spcBef>
                <a:spcPts val="600"/>
              </a:spcBef>
              <a:spcAft>
                <a:spcPts val="600"/>
              </a:spcAft>
            </a:pPr>
            <a:r>
              <a:rPr lang="de-DE" sz="1600" b="1" dirty="0">
                <a:latin typeface="Tahoma" panose="020B0604030504040204" pitchFamily="34" charset="0"/>
                <a:ea typeface="Tahoma" panose="020B0604030504040204" pitchFamily="34" charset="0"/>
                <a:cs typeface="Tahoma" panose="020B0604030504040204" pitchFamily="34" charset="0"/>
              </a:rPr>
              <a:t>Klimaschutzmaßnahmen</a:t>
            </a:r>
          </a:p>
          <a:p>
            <a:pPr>
              <a:lnSpc>
                <a:spcPct val="150000"/>
              </a:lnSpc>
              <a:spcBef>
                <a:spcPts val="600"/>
              </a:spcBef>
              <a:spcAft>
                <a:spcPts val="600"/>
              </a:spcAft>
            </a:pPr>
            <a:r>
              <a:rPr lang="de-DE" sz="1600" b="1" dirty="0">
                <a:latin typeface="Tahoma" panose="020B0604030504040204" pitchFamily="34" charset="0"/>
                <a:ea typeface="Tahoma" panose="020B0604030504040204" pitchFamily="34" charset="0"/>
                <a:cs typeface="Tahoma" panose="020B0604030504040204" pitchFamily="34" charset="0"/>
              </a:rPr>
              <a:t>Umweltpflege</a:t>
            </a:r>
          </a:p>
          <a:p>
            <a:pPr algn="r">
              <a:lnSpc>
                <a:spcPct val="150000"/>
              </a:lnSpc>
              <a:spcBef>
                <a:spcPts val="600"/>
              </a:spcBef>
              <a:spcAft>
                <a:spcPts val="600"/>
              </a:spcAft>
            </a:pPr>
            <a:r>
              <a:rPr lang="de-DE" sz="1600" b="1" dirty="0">
                <a:latin typeface="Tahoma" panose="020B0604030504040204" pitchFamily="34" charset="0"/>
                <a:ea typeface="Tahoma" panose="020B0604030504040204" pitchFamily="34" charset="0"/>
                <a:cs typeface="Tahoma" panose="020B0604030504040204" pitchFamily="34" charset="0"/>
              </a:rPr>
              <a:t>Erhaltung von Landschaften und biologischer Vielfalt</a:t>
            </a:r>
          </a:p>
          <a:p>
            <a:pPr>
              <a:lnSpc>
                <a:spcPct val="150000"/>
              </a:lnSpc>
              <a:spcBef>
                <a:spcPts val="600"/>
              </a:spcBef>
              <a:spcAft>
                <a:spcPts val="600"/>
              </a:spcAft>
            </a:pPr>
            <a:r>
              <a:rPr lang="de-DE" sz="1600" dirty="0">
                <a:latin typeface="Tahoma" panose="020B0604030504040204" pitchFamily="34" charset="0"/>
                <a:ea typeface="Tahoma" panose="020B0604030504040204" pitchFamily="34" charset="0"/>
                <a:cs typeface="Tahoma" panose="020B0604030504040204" pitchFamily="34" charset="0"/>
              </a:rPr>
              <a:t>Förderung des Generationswechsels</a:t>
            </a:r>
          </a:p>
          <a:p>
            <a:pPr algn="r">
              <a:lnSpc>
                <a:spcPct val="150000"/>
              </a:lnSpc>
              <a:spcBef>
                <a:spcPts val="600"/>
              </a:spcBef>
              <a:spcAft>
                <a:spcPts val="600"/>
              </a:spcAft>
            </a:pPr>
            <a:r>
              <a:rPr lang="de-DE" sz="1600" b="1" dirty="0">
                <a:latin typeface="Tahoma" panose="020B0604030504040204" pitchFamily="34" charset="0"/>
                <a:ea typeface="Tahoma" panose="020B0604030504040204" pitchFamily="34" charset="0"/>
                <a:cs typeface="Tahoma" panose="020B0604030504040204" pitchFamily="34" charset="0"/>
              </a:rPr>
              <a:t>Förderung lebendiger ländlicher Gebiete</a:t>
            </a:r>
          </a:p>
          <a:p>
            <a:pPr>
              <a:lnSpc>
                <a:spcPct val="150000"/>
              </a:lnSpc>
              <a:spcBef>
                <a:spcPts val="600"/>
              </a:spcBef>
              <a:spcAft>
                <a:spcPts val="600"/>
              </a:spcAft>
            </a:pPr>
            <a:r>
              <a:rPr lang="de-DE" sz="1600" dirty="0">
                <a:latin typeface="Tahoma" panose="020B0604030504040204" pitchFamily="34" charset="0"/>
                <a:ea typeface="Tahoma" panose="020B0604030504040204" pitchFamily="34" charset="0"/>
                <a:cs typeface="Tahoma" panose="020B0604030504040204" pitchFamily="34" charset="0"/>
              </a:rPr>
              <a:t>Schutz von Lebensmittelqualität und Gesundheit</a:t>
            </a:r>
          </a:p>
          <a:p>
            <a:pPr algn="r">
              <a:lnSpc>
                <a:spcPct val="150000"/>
              </a:lnSpc>
              <a:spcBef>
                <a:spcPts val="600"/>
              </a:spcBef>
              <a:spcAft>
                <a:spcPts val="600"/>
              </a:spcAft>
            </a:pPr>
            <a:r>
              <a:rPr lang="de-DE" sz="1600" dirty="0">
                <a:latin typeface="Tahoma" panose="020B0604030504040204" pitchFamily="34" charset="0"/>
                <a:ea typeface="Tahoma" panose="020B0604030504040204" pitchFamily="34" charset="0"/>
                <a:cs typeface="Tahoma" panose="020B0604030504040204" pitchFamily="34" charset="0"/>
              </a:rPr>
              <a:t>Förderung von Wissen und Innovation</a:t>
            </a:r>
            <a:endParaRPr lang="de-DE" sz="1400" dirty="0">
              <a:latin typeface="Tahoma" panose="020B0604030504040204" pitchFamily="34" charset="0"/>
              <a:ea typeface="Tahoma" panose="020B0604030504040204" pitchFamily="34" charset="0"/>
              <a:cs typeface="Tahoma" panose="020B0604030504040204" pitchFamily="34" charset="0"/>
            </a:endParaRPr>
          </a:p>
        </p:txBody>
      </p:sp>
      <p:pic>
        <p:nvPicPr>
          <p:cNvPr id="6" name="Picture 5" descr="DIE ZEHN ZIELE DER GAP"/>
          <p:cNvPicPr/>
          <p:nvPr/>
        </p:nvPicPr>
        <p:blipFill rotWithShape="1">
          <a:blip r:embed="rId3">
            <a:extLst>
              <a:ext uri="{28A0092B-C50C-407E-A947-70E740481C1C}">
                <a14:useLocalDpi xmlns:a14="http://schemas.microsoft.com/office/drawing/2010/main" val="0"/>
              </a:ext>
            </a:extLst>
          </a:blip>
          <a:srcRect l="36896" t="9410" r="50140" b="72475"/>
          <a:stretch/>
        </p:blipFill>
        <p:spPr bwMode="auto">
          <a:xfrm>
            <a:off x="10075064" y="1782669"/>
            <a:ext cx="742950" cy="73342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53640926-AAD7-44D8-BBD7-CCE9431645EC}">
              <a14:shadowObscured xmlns:a14="http://schemas.microsoft.com/office/drawing/2010/main"/>
            </a:ext>
          </a:extLst>
        </p:spPr>
      </p:pic>
      <p:pic>
        <p:nvPicPr>
          <p:cNvPr id="8" name="Picture 7" descr="DIE ZEHN ZIELE DER GAP"/>
          <p:cNvPicPr/>
          <p:nvPr/>
        </p:nvPicPr>
        <p:blipFill rotWithShape="1">
          <a:blip r:embed="rId3">
            <a:extLst>
              <a:ext uri="{28A0092B-C50C-407E-A947-70E740481C1C}">
                <a14:useLocalDpi xmlns:a14="http://schemas.microsoft.com/office/drawing/2010/main" val="0"/>
              </a:ext>
            </a:extLst>
          </a:blip>
          <a:srcRect l="26094" t="20957" r="61940" b="61177"/>
          <a:stretch/>
        </p:blipFill>
        <p:spPr bwMode="auto">
          <a:xfrm>
            <a:off x="1018751" y="1291602"/>
            <a:ext cx="685165" cy="72263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53640926-AAD7-44D8-BBD7-CCE9431645EC}">
              <a14:shadowObscured xmlns:a14="http://schemas.microsoft.com/office/drawing/2010/main"/>
            </a:ext>
          </a:extLst>
        </p:spPr>
      </p:pic>
      <p:pic>
        <p:nvPicPr>
          <p:cNvPr id="9" name="Picture 8" descr="DIE ZEHN ZIELE DER GAP"/>
          <p:cNvPicPr/>
          <p:nvPr/>
        </p:nvPicPr>
        <p:blipFill rotWithShape="1">
          <a:blip r:embed="rId3">
            <a:extLst>
              <a:ext uri="{28A0092B-C50C-407E-A947-70E740481C1C}">
                <a14:useLocalDpi xmlns:a14="http://schemas.microsoft.com/office/drawing/2010/main" val="0"/>
              </a:ext>
            </a:extLst>
          </a:blip>
          <a:srcRect l="50885" t="9415" r="37009" b="71769"/>
          <a:stretch/>
        </p:blipFill>
        <p:spPr bwMode="auto">
          <a:xfrm>
            <a:off x="941633" y="2277765"/>
            <a:ext cx="693420" cy="76073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53640926-AAD7-44D8-BBD7-CCE9431645EC}">
              <a14:shadowObscured xmlns:a14="http://schemas.microsoft.com/office/drawing/2010/main"/>
            </a:ext>
          </a:extLst>
        </p:spPr>
      </p:pic>
      <p:pic>
        <p:nvPicPr>
          <p:cNvPr id="10" name="Picture 9" descr="DIE ZEHN ZIELE DER GAP"/>
          <p:cNvPicPr/>
          <p:nvPr/>
        </p:nvPicPr>
        <p:blipFill rotWithShape="1">
          <a:blip r:embed="rId3">
            <a:extLst>
              <a:ext uri="{28A0092B-C50C-407E-A947-70E740481C1C}">
                <a14:useLocalDpi xmlns:a14="http://schemas.microsoft.com/office/drawing/2010/main" val="0"/>
              </a:ext>
            </a:extLst>
          </a:blip>
          <a:srcRect l="62159" t="21431" r="25708" b="61176"/>
          <a:stretch/>
        </p:blipFill>
        <p:spPr bwMode="auto">
          <a:xfrm>
            <a:off x="10075064" y="2950557"/>
            <a:ext cx="694055" cy="70294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53640926-AAD7-44D8-BBD7-CCE9431645EC}">
              <a14:shadowObscured xmlns:a14="http://schemas.microsoft.com/office/drawing/2010/main"/>
            </a:ext>
          </a:extLst>
        </p:spPr>
      </p:pic>
      <p:pic>
        <p:nvPicPr>
          <p:cNvPr id="11" name="Picture 10" descr="DIE ZEHN ZIELE DER GAP"/>
          <p:cNvPicPr/>
          <p:nvPr/>
        </p:nvPicPr>
        <p:blipFill rotWithShape="1">
          <a:blip r:embed="rId3">
            <a:extLst>
              <a:ext uri="{28A0092B-C50C-407E-A947-70E740481C1C}">
                <a14:useLocalDpi xmlns:a14="http://schemas.microsoft.com/office/drawing/2010/main" val="0"/>
              </a:ext>
            </a:extLst>
          </a:blip>
          <a:srcRect l="65317" t="39089" r="21552" b="42353"/>
          <a:stretch/>
        </p:blipFill>
        <p:spPr bwMode="auto">
          <a:xfrm>
            <a:off x="912423" y="3302029"/>
            <a:ext cx="751840" cy="75057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53640926-AAD7-44D8-BBD7-CCE9431645EC}">
              <a14:shadowObscured xmlns:a14="http://schemas.microsoft.com/office/drawing/2010/main"/>
            </a:ext>
          </a:extLst>
        </p:spPr>
      </p:pic>
      <p:pic>
        <p:nvPicPr>
          <p:cNvPr id="12" name="Picture 11" descr="DIE ZEHN ZIELE DER GAP"/>
          <p:cNvPicPr/>
          <p:nvPr/>
        </p:nvPicPr>
        <p:blipFill rotWithShape="1">
          <a:blip r:embed="rId3">
            <a:extLst>
              <a:ext uri="{28A0092B-C50C-407E-A947-70E740481C1C}">
                <a14:useLocalDpi xmlns:a14="http://schemas.microsoft.com/office/drawing/2010/main" val="0"/>
              </a:ext>
            </a:extLst>
          </a:blip>
          <a:srcRect l="50691" t="68706" r="37009" b="11749"/>
          <a:stretch/>
        </p:blipFill>
        <p:spPr bwMode="auto">
          <a:xfrm>
            <a:off x="915034" y="4316133"/>
            <a:ext cx="704215" cy="790575"/>
          </a:xfrm>
          <a:prstGeom prst="ellipse">
            <a:avLst/>
          </a:prstGeom>
          <a:ln w="63500" cap="rnd">
            <a:solidFill>
              <a:schemeClr val="bg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53640926-AAD7-44D8-BBD7-CCE9431645EC}">
              <a14:shadowObscured xmlns:a14="http://schemas.microsoft.com/office/drawing/2010/main"/>
            </a:ext>
          </a:extLst>
        </p:spPr>
      </p:pic>
      <p:pic>
        <p:nvPicPr>
          <p:cNvPr id="13" name="Picture 12" descr="DIE ZEHN ZIELE DER GAP"/>
          <p:cNvPicPr/>
          <p:nvPr/>
        </p:nvPicPr>
        <p:blipFill rotWithShape="1">
          <a:blip r:embed="rId3">
            <a:extLst>
              <a:ext uri="{28A0092B-C50C-407E-A947-70E740481C1C}">
                <a14:useLocalDpi xmlns:a14="http://schemas.microsoft.com/office/drawing/2010/main" val="0"/>
              </a:ext>
            </a:extLst>
          </a:blip>
          <a:srcRect l="36897" t="69177" r="50305" b="11750"/>
          <a:stretch/>
        </p:blipFill>
        <p:spPr bwMode="auto">
          <a:xfrm>
            <a:off x="10055696" y="4888971"/>
            <a:ext cx="732790" cy="77152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53640926-AAD7-44D8-BBD7-CCE9431645EC}">
              <a14:shadowObscured xmlns:a14="http://schemas.microsoft.com/office/drawing/2010/main"/>
            </a:ext>
          </a:extLst>
        </p:spPr>
      </p:pic>
      <p:pic>
        <p:nvPicPr>
          <p:cNvPr id="14" name="Picture 13" descr="DIE ZEHN ZIELE DER GAP"/>
          <p:cNvPicPr/>
          <p:nvPr/>
        </p:nvPicPr>
        <p:blipFill rotWithShape="1">
          <a:blip r:embed="rId3">
            <a:extLst>
              <a:ext uri="{28A0092B-C50C-407E-A947-70E740481C1C}">
                <a14:useLocalDpi xmlns:a14="http://schemas.microsoft.com/office/drawing/2010/main" val="0"/>
              </a:ext>
            </a:extLst>
          </a:blip>
          <a:srcRect l="25278" t="58344" r="62105" b="24241"/>
          <a:stretch/>
        </p:blipFill>
        <p:spPr bwMode="auto">
          <a:xfrm>
            <a:off x="844690" y="5387204"/>
            <a:ext cx="722630" cy="70421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53640926-AAD7-44D8-BBD7-CCE9431645EC}">
              <a14:shadowObscured xmlns:a14="http://schemas.microsoft.com/office/drawing/2010/main"/>
            </a:ext>
          </a:extLst>
        </p:spPr>
      </p:pic>
      <p:pic>
        <p:nvPicPr>
          <p:cNvPr id="15" name="Picture 14" descr="DIE ZEHN ZIELE DER GAP"/>
          <p:cNvPicPr/>
          <p:nvPr/>
        </p:nvPicPr>
        <p:blipFill rotWithShape="1">
          <a:blip r:embed="rId3">
            <a:extLst>
              <a:ext uri="{28A0092B-C50C-407E-A947-70E740481C1C}">
                <a14:useLocalDpi xmlns:a14="http://schemas.microsoft.com/office/drawing/2010/main" val="0"/>
              </a:ext>
            </a:extLst>
          </a:blip>
          <a:srcRect l="22269" t="38111" r="63772" b="41892"/>
          <a:stretch/>
        </p:blipFill>
        <p:spPr bwMode="auto">
          <a:xfrm>
            <a:off x="10017914" y="5809129"/>
            <a:ext cx="800100" cy="80962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53640926-AAD7-44D8-BBD7-CCE9431645EC}">
              <a14:shadowObscured xmlns:a14="http://schemas.microsoft.com/office/drawing/2010/main"/>
            </a:ext>
          </a:extLst>
        </p:spPr>
      </p:pic>
      <p:pic>
        <p:nvPicPr>
          <p:cNvPr id="16" name="Picture 15" descr="DIE ZEHN ZIELE DER GAP"/>
          <p:cNvPicPr/>
          <p:nvPr/>
        </p:nvPicPr>
        <p:blipFill rotWithShape="1">
          <a:blip r:embed="rId3">
            <a:extLst>
              <a:ext uri="{28A0092B-C50C-407E-A947-70E740481C1C}">
                <a14:useLocalDpi xmlns:a14="http://schemas.microsoft.com/office/drawing/2010/main" val="0"/>
              </a:ext>
            </a:extLst>
          </a:blip>
          <a:srcRect l="61992" t="57412" r="25720" b="24691"/>
          <a:stretch/>
        </p:blipFill>
        <p:spPr bwMode="auto">
          <a:xfrm>
            <a:off x="10065539" y="3875448"/>
            <a:ext cx="703580" cy="7239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245332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4690" y="258649"/>
            <a:ext cx="9023210" cy="954107"/>
          </a:xfrm>
          <a:prstGeom prst="rect">
            <a:avLst/>
          </a:prstGeom>
          <a:noFill/>
        </p:spPr>
        <p:txBody>
          <a:bodyPr wrap="square" rtlCol="0">
            <a:spAutoFit/>
          </a:bodyPr>
          <a:lstStyle/>
          <a:p>
            <a:endParaRPr lang="en-GB" sz="2800" b="1" dirty="0">
              <a:solidFill>
                <a:srgbClr val="2049A7"/>
              </a:solidFill>
              <a:latin typeface="Tahoma" panose="020B0604030504040204" pitchFamily="34" charset="0"/>
              <a:ea typeface="Tahoma" panose="020B0604030504040204" pitchFamily="34" charset="0"/>
              <a:cs typeface="Tahoma" panose="020B0604030504040204" pitchFamily="34" charset="0"/>
            </a:endParaRPr>
          </a:p>
          <a:p>
            <a:r>
              <a:rPr lang="de-DE" sz="2800" b="1" dirty="0">
                <a:solidFill>
                  <a:srgbClr val="2049A7"/>
                </a:solidFill>
                <a:latin typeface="Tahoma" panose="020B0604030504040204" pitchFamily="34" charset="0"/>
                <a:ea typeface="Tahoma" panose="020B0604030504040204" pitchFamily="34" charset="0"/>
                <a:cs typeface="Tahoma" panose="020B0604030504040204" pitchFamily="34" charset="0"/>
              </a:rPr>
              <a:t>Gemeinsame Agrarpolitik &amp; Nachhaltigkeit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6365" y="232206"/>
            <a:ext cx="1620510" cy="1116000"/>
          </a:xfrm>
          <a:prstGeom prst="rect">
            <a:avLst/>
          </a:prstGeom>
        </p:spPr>
      </p:pic>
      <p:sp>
        <p:nvSpPr>
          <p:cNvPr id="7" name="TextBox 6"/>
          <p:cNvSpPr txBox="1"/>
          <p:nvPr/>
        </p:nvSpPr>
        <p:spPr>
          <a:xfrm>
            <a:off x="1061049" y="1348206"/>
            <a:ext cx="10058400" cy="5324535"/>
          </a:xfrm>
          <a:prstGeom prst="rect">
            <a:avLst/>
          </a:prstGeom>
          <a:noFill/>
        </p:spPr>
        <p:txBody>
          <a:bodyPr wrap="square" rtlCol="0">
            <a:spAutoFit/>
          </a:bodyPr>
          <a:lstStyle/>
          <a:p>
            <a:pPr marL="342900" lvl="0" indent="-342900" algn="just">
              <a:buAutoNum type="arabicPeriod"/>
            </a:pPr>
            <a:r>
              <a:rPr lang="de-DE" b="1" dirty="0">
                <a:latin typeface="Tahoma" panose="020B0604030504040204" pitchFamily="34" charset="0"/>
                <a:ea typeface="Tahoma" panose="020B0604030504040204" pitchFamily="34" charset="0"/>
                <a:cs typeface="Tahoma" panose="020B0604030504040204" pitchFamily="34" charset="0"/>
              </a:rPr>
              <a:t>Säule </a:t>
            </a:r>
          </a:p>
          <a:p>
            <a:pPr lvl="1" algn="just"/>
            <a:r>
              <a:rPr lang="de-DE" b="1" dirty="0">
                <a:latin typeface="Tahoma" panose="020B0604030504040204" pitchFamily="34" charset="0"/>
                <a:ea typeface="Tahoma" panose="020B0604030504040204" pitchFamily="34" charset="0"/>
                <a:cs typeface="Tahoma" panose="020B0604030504040204" pitchFamily="34" charset="0"/>
              </a:rPr>
              <a:t>	</a:t>
            </a:r>
            <a:r>
              <a:rPr lang="de-DE" sz="1600" b="1" dirty="0">
                <a:latin typeface="Tahoma" panose="020B0604030504040204" pitchFamily="34" charset="0"/>
                <a:ea typeface="Tahoma" panose="020B0604030504040204" pitchFamily="34" charset="0"/>
                <a:cs typeface="Tahoma" panose="020B0604030504040204" pitchFamily="34" charset="0"/>
              </a:rPr>
              <a:t>Verstärkte Konditionalität</a:t>
            </a:r>
            <a:r>
              <a:rPr lang="de-DE" sz="1600" dirty="0">
                <a:latin typeface="Tahoma" panose="020B0604030504040204" pitchFamily="34" charset="0"/>
                <a:ea typeface="Tahoma" panose="020B0604030504040204" pitchFamily="34" charset="0"/>
                <a:cs typeface="Tahoma" panose="020B0604030504040204" pitchFamily="34" charset="0"/>
              </a:rPr>
              <a:t>: </a:t>
            </a:r>
            <a:r>
              <a:rPr lang="de-DE" sz="1400" dirty="0">
                <a:latin typeface="Tahoma" panose="020B0604030504040204" pitchFamily="34" charset="0"/>
                <a:ea typeface="Tahoma" panose="020B0604030504040204" pitchFamily="34" charset="0"/>
                <a:cs typeface="Tahoma" panose="020B0604030504040204" pitchFamily="34" charset="0"/>
              </a:rPr>
              <a:t>Begünstigte der GAP müssen strengere verbindliche Anforderungen erfüllen, 	um ihre Zuschüsse zu erhalten. So werden beispielsweise in jedem landwirtschaftlichen Betrieb 	mindestens 3 % der Ackerflächen der biologischen Vielfalt und nichtproduktiven Elementen gewidmet</a:t>
            </a:r>
          </a:p>
          <a:p>
            <a:pPr lvl="1" algn="just"/>
            <a:endParaRPr lang="de-DE" sz="1400" dirty="0">
              <a:latin typeface="Tahoma" panose="020B0604030504040204" pitchFamily="34" charset="0"/>
              <a:ea typeface="Tahoma" panose="020B0604030504040204" pitchFamily="34" charset="0"/>
              <a:cs typeface="Tahoma" panose="020B0604030504040204" pitchFamily="34" charset="0"/>
            </a:endParaRPr>
          </a:p>
          <a:p>
            <a:pPr lvl="1" algn="just"/>
            <a:r>
              <a:rPr lang="de-DE" b="1" dirty="0">
                <a:latin typeface="Tahoma" panose="020B0604030504040204" pitchFamily="34" charset="0"/>
                <a:ea typeface="Tahoma" panose="020B0604030504040204" pitchFamily="34" charset="0"/>
                <a:cs typeface="Tahoma" panose="020B0604030504040204" pitchFamily="34" charset="0"/>
              </a:rPr>
              <a:t>	</a:t>
            </a:r>
            <a:r>
              <a:rPr lang="de-DE" sz="1600" b="1" dirty="0">
                <a:latin typeface="Tahoma" panose="020B0604030504040204" pitchFamily="34" charset="0"/>
                <a:ea typeface="Tahoma" panose="020B0604030504040204" pitchFamily="34" charset="0"/>
                <a:cs typeface="Tahoma" panose="020B0604030504040204" pitchFamily="34" charset="0"/>
              </a:rPr>
              <a:t>Eco-</a:t>
            </a:r>
            <a:r>
              <a:rPr lang="de-DE" sz="1600" b="1" dirty="0" err="1">
                <a:latin typeface="Tahoma" panose="020B0604030504040204" pitchFamily="34" charset="0"/>
                <a:ea typeface="Tahoma" panose="020B0604030504040204" pitchFamily="34" charset="0"/>
                <a:cs typeface="Tahoma" panose="020B0604030504040204" pitchFamily="34" charset="0"/>
              </a:rPr>
              <a:t>Schemes</a:t>
            </a:r>
            <a:r>
              <a:rPr lang="de-DE" sz="1600" dirty="0">
                <a:latin typeface="Tahoma" panose="020B0604030504040204" pitchFamily="34" charset="0"/>
                <a:ea typeface="Tahoma" panose="020B0604030504040204" pitchFamily="34" charset="0"/>
                <a:cs typeface="Tahoma" panose="020B0604030504040204" pitchFamily="34" charset="0"/>
              </a:rPr>
              <a:t>: </a:t>
            </a:r>
            <a:r>
              <a:rPr lang="de-DE" sz="1400" dirty="0">
                <a:latin typeface="Tahoma" panose="020B0604030504040204" pitchFamily="34" charset="0"/>
                <a:ea typeface="Tahoma" panose="020B0604030504040204" pitchFamily="34" charset="0"/>
                <a:cs typeface="Tahoma" panose="020B0604030504040204" pitchFamily="34" charset="0"/>
              </a:rPr>
              <a:t>Mindestens 25 % des Haushalts für Direktzahlungen wird für Eco-</a:t>
            </a:r>
            <a:r>
              <a:rPr lang="de-DE" sz="1400" dirty="0" err="1">
                <a:latin typeface="Tahoma" panose="020B0604030504040204" pitchFamily="34" charset="0"/>
                <a:ea typeface="Tahoma" panose="020B0604030504040204" pitchFamily="34" charset="0"/>
                <a:cs typeface="Tahoma" panose="020B0604030504040204" pitchFamily="34" charset="0"/>
              </a:rPr>
              <a:t>Schemes</a:t>
            </a:r>
            <a:r>
              <a:rPr lang="de-DE" sz="1400" dirty="0">
                <a:latin typeface="Tahoma" panose="020B0604030504040204" pitchFamily="34" charset="0"/>
                <a:ea typeface="Tahoma" panose="020B0604030504040204" pitchFamily="34" charset="0"/>
                <a:cs typeface="Tahoma" panose="020B0604030504040204" pitchFamily="34" charset="0"/>
              </a:rPr>
              <a:t> aufgewendet, 	was stärkere Anreize für klima- und umweltfreundliche Bewirtschaftungsmethoden liefert und zu Verbesserungen 	beim </a:t>
            </a:r>
            <a:r>
              <a:rPr lang="de-DE" sz="1400" dirty="0" err="1">
                <a:latin typeface="Tahoma" panose="020B0604030504040204" pitchFamily="34" charset="0"/>
                <a:ea typeface="Tahoma" panose="020B0604030504040204" pitchFamily="34" charset="0"/>
                <a:cs typeface="Tahoma" panose="020B0604030504040204" pitchFamily="34" charset="0"/>
              </a:rPr>
              <a:t>Tierwohl</a:t>
            </a:r>
            <a:r>
              <a:rPr lang="de-DE" sz="1400" dirty="0">
                <a:latin typeface="Tahoma" panose="020B0604030504040204" pitchFamily="34" charset="0"/>
                <a:ea typeface="Tahoma" panose="020B0604030504040204" pitchFamily="34" charset="0"/>
                <a:cs typeface="Tahoma" panose="020B0604030504040204" pitchFamily="34" charset="0"/>
              </a:rPr>
              <a:t> anregt.</a:t>
            </a:r>
          </a:p>
          <a:p>
            <a:pPr marL="342900" lvl="0" indent="-342900" algn="just">
              <a:buAutoNum type="arabicPeriod"/>
            </a:pPr>
            <a:endParaRPr lang="de-DE" sz="1400" b="1" dirty="0">
              <a:latin typeface="Tahoma" panose="020B0604030504040204" pitchFamily="34" charset="0"/>
              <a:ea typeface="Tahoma" panose="020B0604030504040204" pitchFamily="34" charset="0"/>
              <a:cs typeface="Tahoma" panose="020B0604030504040204" pitchFamily="34" charset="0"/>
            </a:endParaRPr>
          </a:p>
          <a:p>
            <a:pPr marL="342900" lvl="0" indent="-342900" algn="just">
              <a:buAutoNum type="arabicPeriod"/>
            </a:pPr>
            <a:endParaRPr lang="de-DE" sz="1400" b="1" dirty="0">
              <a:latin typeface="Tahoma" panose="020B0604030504040204" pitchFamily="34" charset="0"/>
              <a:ea typeface="Tahoma" panose="020B0604030504040204" pitchFamily="34" charset="0"/>
              <a:cs typeface="Tahoma" panose="020B0604030504040204" pitchFamily="34" charset="0"/>
            </a:endParaRPr>
          </a:p>
          <a:p>
            <a:pPr lvl="0" algn="just"/>
            <a:r>
              <a:rPr lang="de-DE" b="1" dirty="0">
                <a:latin typeface="Tahoma" panose="020B0604030504040204" pitchFamily="34" charset="0"/>
                <a:ea typeface="Tahoma" panose="020B0604030504040204" pitchFamily="34" charset="0"/>
                <a:cs typeface="Tahoma" panose="020B0604030504040204" pitchFamily="34" charset="0"/>
              </a:rPr>
              <a:t>2. Säule</a:t>
            </a:r>
          </a:p>
          <a:p>
            <a:pPr lvl="0" algn="just"/>
            <a:r>
              <a:rPr lang="de-DE" b="1" dirty="0">
                <a:latin typeface="Tahoma" panose="020B0604030504040204" pitchFamily="34" charset="0"/>
                <a:ea typeface="Tahoma" panose="020B0604030504040204" pitchFamily="34" charset="0"/>
                <a:cs typeface="Tahoma" panose="020B0604030504040204" pitchFamily="34" charset="0"/>
              </a:rPr>
              <a:t>	</a:t>
            </a:r>
            <a:r>
              <a:rPr lang="de-DE" sz="1600" b="1" dirty="0">
                <a:latin typeface="Tahoma" panose="020B0604030504040204" pitchFamily="34" charset="0"/>
                <a:ea typeface="Tahoma" panose="020B0604030504040204" pitchFamily="34" charset="0"/>
                <a:cs typeface="Tahoma" panose="020B0604030504040204" pitchFamily="34" charset="0"/>
              </a:rPr>
              <a:t>Entwicklung des ländlichen Raums</a:t>
            </a:r>
            <a:r>
              <a:rPr lang="de-DE" sz="1600" dirty="0">
                <a:latin typeface="Tahoma" panose="020B0604030504040204" pitchFamily="34" charset="0"/>
                <a:ea typeface="Tahoma" panose="020B0604030504040204" pitchFamily="34" charset="0"/>
                <a:cs typeface="Tahoma" panose="020B0604030504040204" pitchFamily="34" charset="0"/>
              </a:rPr>
              <a:t>: </a:t>
            </a:r>
            <a:r>
              <a:rPr lang="de-DE" sz="1400" dirty="0">
                <a:latin typeface="Tahoma" panose="020B0604030504040204" pitchFamily="34" charset="0"/>
                <a:ea typeface="Tahoma" panose="020B0604030504040204" pitchFamily="34" charset="0"/>
                <a:cs typeface="Tahoma" panose="020B0604030504040204" pitchFamily="34" charset="0"/>
              </a:rPr>
              <a:t>Mindestens 35 % der Finanzmittel werden für Maßnahmen 	zur Unterstützung des Klimaschutzes, der Biodiversität, der Umwelt und des Tierwohls bereitgestellt</a:t>
            </a:r>
            <a:r>
              <a:rPr lang="de-DE" dirty="0">
                <a:latin typeface="Tahoma" panose="020B0604030504040204" pitchFamily="34" charset="0"/>
                <a:ea typeface="Tahoma" panose="020B0604030504040204" pitchFamily="34" charset="0"/>
                <a:cs typeface="Tahoma" panose="020B0604030504040204" pitchFamily="34" charset="0"/>
              </a:rPr>
              <a:t>.</a:t>
            </a:r>
          </a:p>
          <a:p>
            <a:pPr lvl="0" algn="just"/>
            <a:endParaRPr lang="en-GB" sz="1400" dirty="0">
              <a:latin typeface="Tahoma" panose="020B0604030504040204" pitchFamily="34" charset="0"/>
              <a:ea typeface="Tahoma" panose="020B0604030504040204" pitchFamily="34" charset="0"/>
              <a:cs typeface="Tahoma" panose="020B0604030504040204" pitchFamily="34" charset="0"/>
            </a:endParaRPr>
          </a:p>
          <a:p>
            <a:pPr lvl="0" algn="just"/>
            <a:r>
              <a:rPr lang="de-DE" b="1" dirty="0">
                <a:latin typeface="Tahoma" panose="020B0604030504040204" pitchFamily="34" charset="0"/>
                <a:ea typeface="Tahoma" panose="020B0604030504040204" pitchFamily="34" charset="0"/>
                <a:cs typeface="Tahoma" panose="020B0604030504040204" pitchFamily="34" charset="0"/>
              </a:rPr>
              <a:t>	</a:t>
            </a:r>
            <a:r>
              <a:rPr lang="de-DE" sz="1600" b="1" dirty="0">
                <a:latin typeface="Tahoma" panose="020B0604030504040204" pitchFamily="34" charset="0"/>
                <a:ea typeface="Tahoma" panose="020B0604030504040204" pitchFamily="34" charset="0"/>
                <a:cs typeface="Tahoma" panose="020B0604030504040204" pitchFamily="34" charset="0"/>
              </a:rPr>
              <a:t>Operationelle Programme</a:t>
            </a:r>
            <a:r>
              <a:rPr lang="de-DE" sz="1600" dirty="0">
                <a:latin typeface="Tahoma" panose="020B0604030504040204" pitchFamily="34" charset="0"/>
                <a:ea typeface="Tahoma" panose="020B0604030504040204" pitchFamily="34" charset="0"/>
                <a:cs typeface="Tahoma" panose="020B0604030504040204" pitchFamily="34" charset="0"/>
              </a:rPr>
              <a:t>: </a:t>
            </a:r>
            <a:r>
              <a:rPr lang="de-DE" sz="1400" dirty="0">
                <a:latin typeface="Tahoma" panose="020B0604030504040204" pitchFamily="34" charset="0"/>
                <a:ea typeface="Tahoma" panose="020B0604030504040204" pitchFamily="34" charset="0"/>
                <a:cs typeface="Tahoma" panose="020B0604030504040204" pitchFamily="34" charset="0"/>
              </a:rPr>
              <a:t>Im Sektor Obst und Gemüse sind im Rahmen der operationellen 	Programme mindestens 15 % der Ausgaben für die Umwelt vorgesehen</a:t>
            </a:r>
            <a:endParaRPr lang="de-DE" sz="1400" b="1" dirty="0">
              <a:latin typeface="Tahoma" panose="020B0604030504040204" pitchFamily="34" charset="0"/>
              <a:ea typeface="Tahoma" panose="020B0604030504040204" pitchFamily="34" charset="0"/>
              <a:cs typeface="Tahoma" panose="020B0604030504040204" pitchFamily="34" charset="0"/>
            </a:endParaRPr>
          </a:p>
          <a:p>
            <a:pPr lvl="0" algn="just"/>
            <a:r>
              <a:rPr lang="de-DE" b="1" dirty="0">
                <a:latin typeface="Tahoma" panose="020B0604030504040204" pitchFamily="34" charset="0"/>
                <a:ea typeface="Tahoma" panose="020B0604030504040204" pitchFamily="34" charset="0"/>
                <a:cs typeface="Tahoma" panose="020B0604030504040204" pitchFamily="34" charset="0"/>
              </a:rPr>
              <a:t>	</a:t>
            </a:r>
            <a:endParaRPr lang="de-DE" sz="1400" dirty="0">
              <a:latin typeface="Tahoma" panose="020B0604030504040204" pitchFamily="34" charset="0"/>
              <a:ea typeface="Tahoma" panose="020B0604030504040204" pitchFamily="34" charset="0"/>
              <a:cs typeface="Tahoma" panose="020B0604030504040204" pitchFamily="34" charset="0"/>
            </a:endParaRPr>
          </a:p>
          <a:p>
            <a:pPr lvl="0" algn="just"/>
            <a:endParaRPr lang="en-GB" sz="1400" dirty="0">
              <a:latin typeface="Tahoma" panose="020B0604030504040204" pitchFamily="34" charset="0"/>
              <a:ea typeface="Tahoma" panose="020B0604030504040204" pitchFamily="34" charset="0"/>
              <a:cs typeface="Tahoma" panose="020B0604030504040204" pitchFamily="34" charset="0"/>
            </a:endParaRPr>
          </a:p>
          <a:p>
            <a:pPr lvl="0" algn="just"/>
            <a:r>
              <a:rPr lang="de-DE" sz="1400" b="1" dirty="0">
                <a:latin typeface="Tahoma" panose="020B0604030504040204" pitchFamily="34" charset="0"/>
                <a:ea typeface="Tahoma" panose="020B0604030504040204" pitchFamily="34" charset="0"/>
                <a:cs typeface="Tahoma" panose="020B0604030504040204" pitchFamily="34" charset="0"/>
              </a:rPr>
              <a:t>Klima und biologische Vielfalt</a:t>
            </a:r>
            <a:r>
              <a:rPr lang="de-DE" sz="1400" dirty="0">
                <a:latin typeface="Tahoma" panose="020B0604030504040204" pitchFamily="34" charset="0"/>
                <a:ea typeface="Tahoma" panose="020B0604030504040204" pitchFamily="34" charset="0"/>
                <a:cs typeface="Tahoma" panose="020B0604030504040204" pitchFamily="34" charset="0"/>
              </a:rPr>
              <a:t>: 40 % des GAP-Haushalts muss klimarelevant werden und die Verpflichtung umsetzen, bis zum Ende der Laufzeit des mehrjährigen Finanzrahmens (MFR) 10 % des EU-Haushalts für Biodiversitätsziele bereitzustellen.</a:t>
            </a:r>
          </a:p>
          <a:p>
            <a:pPr lvl="0" algn="just"/>
            <a:endParaRPr lang="de-DE" sz="1400" dirty="0">
              <a:latin typeface="Tahoma" panose="020B0604030504040204" pitchFamily="34" charset="0"/>
              <a:ea typeface="Tahoma" panose="020B0604030504040204" pitchFamily="34" charset="0"/>
              <a:cs typeface="Tahoma" panose="020B0604030504040204" pitchFamily="34" charset="0"/>
            </a:endParaRPr>
          </a:p>
          <a:p>
            <a:pPr algn="just"/>
            <a:r>
              <a:rPr lang="de-DE" sz="1400" b="1" dirty="0">
                <a:solidFill>
                  <a:srgbClr val="2049A7"/>
                </a:solidFill>
                <a:latin typeface="Tahoma" panose="020B0604030504040204" pitchFamily="34" charset="0"/>
                <a:ea typeface="Tahoma" panose="020B0604030504040204" pitchFamily="34" charset="0"/>
                <a:cs typeface="Tahoma" panose="020B0604030504040204" pitchFamily="34" charset="0"/>
              </a:rPr>
              <a:t>Beitrag zu den Zielen des Grünen Deals: </a:t>
            </a:r>
            <a:r>
              <a:rPr lang="de-DE" sz="1400" dirty="0">
                <a:solidFill>
                  <a:srgbClr val="2049A7"/>
                </a:solidFill>
                <a:latin typeface="Tahoma" panose="020B0604030504040204" pitchFamily="34" charset="0"/>
                <a:ea typeface="Tahoma" panose="020B0604030504040204" pitchFamily="34" charset="0"/>
                <a:cs typeface="Tahoma" panose="020B0604030504040204" pitchFamily="34" charset="0"/>
              </a:rPr>
              <a:t>Die nationalen GAP-Strategiepläne tragen zu den Zielen des Grünen Deals bei.</a:t>
            </a:r>
            <a:endParaRPr lang="de-DE" sz="16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337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4690" y="258649"/>
            <a:ext cx="9023210" cy="954107"/>
          </a:xfrm>
          <a:prstGeom prst="rect">
            <a:avLst/>
          </a:prstGeom>
          <a:noFill/>
        </p:spPr>
        <p:txBody>
          <a:bodyPr wrap="square" rtlCol="0">
            <a:spAutoFit/>
          </a:bodyPr>
          <a:lstStyle/>
          <a:p>
            <a:endParaRPr lang="en-GB" sz="2800" b="1" dirty="0">
              <a:solidFill>
                <a:srgbClr val="2049A7"/>
              </a:solidFill>
              <a:latin typeface="Tahoma" panose="020B0604030504040204" pitchFamily="34" charset="0"/>
              <a:ea typeface="Tahoma" panose="020B0604030504040204" pitchFamily="34" charset="0"/>
              <a:cs typeface="Tahoma" panose="020B0604030504040204" pitchFamily="34" charset="0"/>
            </a:endParaRPr>
          </a:p>
          <a:p>
            <a:r>
              <a:rPr lang="de-DE" sz="2800" b="1" dirty="0">
                <a:solidFill>
                  <a:srgbClr val="2049A7"/>
                </a:solidFill>
                <a:latin typeface="Tahoma" panose="020B0604030504040204" pitchFamily="34" charset="0"/>
                <a:ea typeface="Tahoma" panose="020B0604030504040204" pitchFamily="34" charset="0"/>
                <a:cs typeface="Tahoma" panose="020B0604030504040204" pitchFamily="34" charset="0"/>
              </a:rPr>
              <a:t>Gemeinsame Agrarpolitik &amp; Green Deal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6365" y="232206"/>
            <a:ext cx="1620510" cy="1116000"/>
          </a:xfrm>
          <a:prstGeom prst="rect">
            <a:avLst/>
          </a:prstGeom>
        </p:spPr>
      </p:pic>
      <p:sp>
        <p:nvSpPr>
          <p:cNvPr id="7" name="TextBox 6"/>
          <p:cNvSpPr txBox="1"/>
          <p:nvPr/>
        </p:nvSpPr>
        <p:spPr>
          <a:xfrm>
            <a:off x="1066800" y="1348206"/>
            <a:ext cx="10058400" cy="5078313"/>
          </a:xfrm>
          <a:prstGeom prst="rect">
            <a:avLst/>
          </a:prstGeom>
          <a:noFill/>
        </p:spPr>
        <p:txBody>
          <a:bodyPr wrap="square" rtlCol="0">
            <a:spAutoFit/>
          </a:bodyPr>
          <a:lstStyle/>
          <a:p>
            <a:pPr lvl="0" algn="just">
              <a:lnSpc>
                <a:spcPct val="150000"/>
              </a:lnSpc>
            </a:pPr>
            <a:r>
              <a:rPr lang="de-DE" sz="1600" b="1" dirty="0">
                <a:latin typeface="Tahoma" panose="020B0604030504040204" pitchFamily="34" charset="0"/>
                <a:ea typeface="Tahoma" panose="020B0604030504040204" pitchFamily="34" charset="0"/>
                <a:cs typeface="Tahoma" panose="020B0604030504040204" pitchFamily="34" charset="0"/>
              </a:rPr>
              <a:t>Anfang 2020 beschließt die Europäische Kommission den „Green Deal“ mit einer starken Verknüpfung zur GAP und den nationalen Strategieplänen </a:t>
            </a:r>
          </a:p>
          <a:p>
            <a:pPr lvl="1" algn="just"/>
            <a:r>
              <a:rPr lang="en-GB" sz="1400" i="1" dirty="0">
                <a:latin typeface="Tahoma" panose="020B0604030504040204" pitchFamily="34" charset="0"/>
                <a:ea typeface="Tahoma" panose="020B0604030504040204" pitchFamily="34" charset="0"/>
                <a:cs typeface="Tahoma" panose="020B0604030504040204" pitchFamily="34" charset="0"/>
              </a:rPr>
              <a:t>“the Commission will work with the Member States and stakeholders to ensure that from the outset the national strategic plans for agriculture fully reflect the ambition of the Green Deal, the Farm to Fork Strategy and the Biodiversity Strategy”</a:t>
            </a:r>
          </a:p>
          <a:p>
            <a:pPr lvl="1" algn="just">
              <a:lnSpc>
                <a:spcPct val="150000"/>
              </a:lnSpc>
            </a:pPr>
            <a:endParaRPr lang="en-GB" sz="1600" i="1" dirty="0">
              <a:latin typeface="Tahoma" panose="020B0604030504040204" pitchFamily="34" charset="0"/>
              <a:ea typeface="Tahoma" panose="020B0604030504040204" pitchFamily="34" charset="0"/>
              <a:cs typeface="Tahoma" panose="020B0604030504040204" pitchFamily="34" charset="0"/>
            </a:endParaRPr>
          </a:p>
          <a:p>
            <a:pPr lvl="1" algn="just">
              <a:lnSpc>
                <a:spcPct val="150000"/>
              </a:lnSpc>
            </a:pPr>
            <a:r>
              <a:rPr lang="en-GB" sz="1400" i="1" dirty="0">
                <a:latin typeface="Tahoma" panose="020B0604030504040204" pitchFamily="34" charset="0"/>
                <a:ea typeface="Tahoma" panose="020B0604030504040204" pitchFamily="34" charset="0"/>
                <a:cs typeface="Tahoma" panose="020B0604030504040204" pitchFamily="34" charset="0"/>
              </a:rPr>
              <a:t>“the Commission will ensure that the strategic plans are assessed against robust climate and environmental criteria</a:t>
            </a:r>
            <a:r>
              <a:rPr lang="en-GB" sz="1600" i="1" dirty="0">
                <a:latin typeface="Tahoma" panose="020B0604030504040204" pitchFamily="34" charset="0"/>
                <a:ea typeface="Tahoma" panose="020B0604030504040204" pitchFamily="34" charset="0"/>
                <a:cs typeface="Tahoma" panose="020B0604030504040204" pitchFamily="34" charset="0"/>
              </a:rPr>
              <a:t>”</a:t>
            </a:r>
          </a:p>
          <a:p>
            <a:pPr lvl="1" algn="just">
              <a:lnSpc>
                <a:spcPct val="150000"/>
              </a:lnSpc>
            </a:pPr>
            <a:endParaRPr lang="de-DE" sz="1600" i="1"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de-DE" sz="1600" b="1" dirty="0">
                <a:latin typeface="Tahoma" panose="020B0604030504040204" pitchFamily="34" charset="0"/>
                <a:ea typeface="Tahoma" panose="020B0604030504040204" pitchFamily="34" charset="0"/>
                <a:cs typeface="Tahoma" panose="020B0604030504040204" pitchFamily="34" charset="0"/>
              </a:rPr>
              <a:t>Weitere Gesetzesvorschlägen wurde von Seite der Kommission im Rahmen des Green Deal vorgeschlagen:</a:t>
            </a:r>
            <a:r>
              <a:rPr lang="en-GB" sz="1600" dirty="0">
                <a:latin typeface="Tahoma" panose="020B0604030504040204" pitchFamily="34" charset="0"/>
                <a:ea typeface="Tahoma" panose="020B0604030504040204" pitchFamily="34" charset="0"/>
                <a:cs typeface="Tahoma" panose="020B0604030504040204" pitchFamily="34" charset="0"/>
              </a:rPr>
              <a:t>The Green Deal calls on the EU “</a:t>
            </a:r>
            <a:r>
              <a:rPr lang="en-GB" sz="1600" i="1" dirty="0">
                <a:latin typeface="Tahoma" panose="020B0604030504040204" pitchFamily="34" charset="0"/>
                <a:ea typeface="Tahoma" panose="020B0604030504040204" pitchFamily="34" charset="0"/>
                <a:cs typeface="Tahoma" panose="020B0604030504040204" pitchFamily="34" charset="0"/>
              </a:rPr>
              <a:t>to develop innovative ways to protect harvests from pests and diseases and to consider the potential role of new innovative techniques to improve the sustainability of the food system, while ensuring that they are safe.” </a:t>
            </a:r>
          </a:p>
          <a:p>
            <a:pPr lvl="0" algn="just">
              <a:lnSpc>
                <a:spcPct val="150000"/>
              </a:lnSpc>
            </a:pPr>
            <a:endParaRPr lang="de-DE" sz="1600" b="1" dirty="0">
              <a:latin typeface="Tahoma" panose="020B0604030504040204" pitchFamily="34" charset="0"/>
              <a:ea typeface="Tahoma" panose="020B0604030504040204" pitchFamily="34" charset="0"/>
              <a:cs typeface="Tahoma" panose="020B0604030504040204" pitchFamily="34" charset="0"/>
            </a:endParaRPr>
          </a:p>
          <a:p>
            <a:pPr lvl="0" algn="just">
              <a:lnSpc>
                <a:spcPct val="150000"/>
              </a:lnSpc>
            </a:pPr>
            <a:r>
              <a:rPr lang="de-DE" sz="1400" dirty="0">
                <a:latin typeface="Tahoma" panose="020B0604030504040204" pitchFamily="34" charset="0"/>
                <a:ea typeface="Tahoma" panose="020B0604030504040204" pitchFamily="34" charset="0"/>
                <a:cs typeface="Tahoma" panose="020B0604030504040204" pitchFamily="34" charset="0"/>
              </a:rPr>
              <a:t>	</a:t>
            </a:r>
          </a:p>
          <a:p>
            <a:pPr lvl="0" algn="just">
              <a:lnSpc>
                <a:spcPct val="150000"/>
              </a:lnSpc>
            </a:pPr>
            <a:r>
              <a:rPr lang="de-DE" sz="1400" b="1" dirty="0">
                <a:latin typeface="Tahoma" panose="020B0604030504040204" pitchFamily="34" charset="0"/>
                <a:ea typeface="Tahoma" panose="020B0604030504040204" pitchFamily="34" charset="0"/>
                <a:cs typeface="Tahoma" panose="020B0604030504040204" pitchFamily="34" charset="0"/>
              </a:rPr>
              <a:t>	 </a:t>
            </a:r>
            <a:endParaRPr lang="de-DE" sz="16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15612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4690" y="258649"/>
            <a:ext cx="9127446" cy="954107"/>
          </a:xfrm>
          <a:prstGeom prst="rect">
            <a:avLst/>
          </a:prstGeom>
          <a:noFill/>
        </p:spPr>
        <p:txBody>
          <a:bodyPr wrap="square" rtlCol="0">
            <a:spAutoFit/>
          </a:bodyPr>
          <a:lstStyle/>
          <a:p>
            <a:endParaRPr lang="en-GB" sz="2800" b="1" dirty="0">
              <a:solidFill>
                <a:srgbClr val="2049A7"/>
              </a:solidFill>
              <a:latin typeface="Tahoma" panose="020B0604030504040204" pitchFamily="34" charset="0"/>
              <a:ea typeface="Tahoma" panose="020B0604030504040204" pitchFamily="34" charset="0"/>
              <a:cs typeface="Tahoma" panose="020B0604030504040204" pitchFamily="34" charset="0"/>
            </a:endParaRPr>
          </a:p>
          <a:p>
            <a:r>
              <a:rPr lang="de-DE" sz="2800" b="1" dirty="0">
                <a:solidFill>
                  <a:srgbClr val="2049A7"/>
                </a:solidFill>
                <a:latin typeface="Tahoma" panose="020B0604030504040204" pitchFamily="34" charset="0"/>
                <a:ea typeface="Tahoma" panose="020B0604030504040204" pitchFamily="34" charset="0"/>
                <a:cs typeface="Tahoma" panose="020B0604030504040204" pitchFamily="34" charset="0"/>
              </a:rPr>
              <a:t>Green Deal &amp; Farm </a:t>
            </a:r>
            <a:r>
              <a:rPr lang="de-DE" sz="2800" b="1" dirty="0" err="1">
                <a:solidFill>
                  <a:srgbClr val="2049A7"/>
                </a:solidFill>
                <a:latin typeface="Tahoma" panose="020B0604030504040204" pitchFamily="34" charset="0"/>
                <a:ea typeface="Tahoma" panose="020B0604030504040204" pitchFamily="34" charset="0"/>
                <a:cs typeface="Tahoma" panose="020B0604030504040204" pitchFamily="34" charset="0"/>
              </a:rPr>
              <a:t>to</a:t>
            </a:r>
            <a:r>
              <a:rPr lang="de-DE" sz="2800" b="1" dirty="0">
                <a:solidFill>
                  <a:srgbClr val="2049A7"/>
                </a:solidFill>
                <a:latin typeface="Tahoma" panose="020B0604030504040204" pitchFamily="34" charset="0"/>
                <a:ea typeface="Tahoma" panose="020B0604030504040204" pitchFamily="34" charset="0"/>
                <a:cs typeface="Tahoma" panose="020B0604030504040204" pitchFamily="34" charset="0"/>
              </a:rPr>
              <a:t> </a:t>
            </a:r>
            <a:r>
              <a:rPr lang="de-DE" sz="2800" b="1" dirty="0" err="1">
                <a:solidFill>
                  <a:srgbClr val="2049A7"/>
                </a:solidFill>
                <a:latin typeface="Tahoma" panose="020B0604030504040204" pitchFamily="34" charset="0"/>
                <a:ea typeface="Tahoma" panose="020B0604030504040204" pitchFamily="34" charset="0"/>
                <a:cs typeface="Tahoma" panose="020B0604030504040204" pitchFamily="34" charset="0"/>
              </a:rPr>
              <a:t>Fork</a:t>
            </a:r>
            <a:r>
              <a:rPr lang="de-DE" sz="2800" b="1" dirty="0">
                <a:solidFill>
                  <a:srgbClr val="2049A7"/>
                </a:solidFill>
                <a:latin typeface="Tahoma" panose="020B0604030504040204" pitchFamily="34" charset="0"/>
                <a:ea typeface="Tahoma" panose="020B0604030504040204" pitchFamily="34" charset="0"/>
                <a:cs typeface="Tahoma" panose="020B0604030504040204" pitchFamily="34" charset="0"/>
              </a:rPr>
              <a:t> </a:t>
            </a:r>
            <a:r>
              <a:rPr lang="de-DE" sz="2800" b="1" dirty="0" err="1">
                <a:solidFill>
                  <a:srgbClr val="2049A7"/>
                </a:solidFill>
                <a:latin typeface="Tahoma" panose="020B0604030504040204" pitchFamily="34" charset="0"/>
                <a:ea typeface="Tahoma" panose="020B0604030504040204" pitchFamily="34" charset="0"/>
                <a:cs typeface="Tahoma" panose="020B0604030504040204" pitchFamily="34" charset="0"/>
              </a:rPr>
              <a:t>Strategy</a:t>
            </a:r>
            <a:endParaRPr lang="de-DE" sz="2800" b="1" dirty="0">
              <a:solidFill>
                <a:srgbClr val="2049A7"/>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6365" y="232206"/>
            <a:ext cx="1620510" cy="1116000"/>
          </a:xfrm>
          <a:prstGeom prst="rect">
            <a:avLst/>
          </a:prstGeom>
        </p:spPr>
      </p:pic>
      <p:sp>
        <p:nvSpPr>
          <p:cNvPr id="6" name="TextBox 5"/>
          <p:cNvSpPr txBox="1"/>
          <p:nvPr/>
        </p:nvSpPr>
        <p:spPr>
          <a:xfrm>
            <a:off x="844690" y="1374649"/>
            <a:ext cx="10652185" cy="4770537"/>
          </a:xfrm>
          <a:prstGeom prst="rect">
            <a:avLst/>
          </a:prstGeom>
          <a:noFill/>
        </p:spPr>
        <p:txBody>
          <a:bodyPr wrap="square" rtlCol="0">
            <a:spAutoFit/>
          </a:bodyPr>
          <a:lstStyle/>
          <a:p>
            <a:r>
              <a:rPr lang="de-DE" b="1" dirty="0">
                <a:latin typeface="Tahoma" panose="020B0604030504040204" pitchFamily="34" charset="0"/>
                <a:ea typeface="Tahoma" panose="020B0604030504040204" pitchFamily="34" charset="0"/>
                <a:cs typeface="Tahoma" panose="020B0604030504040204" pitchFamily="34" charset="0"/>
              </a:rPr>
              <a:t>Ziele</a:t>
            </a:r>
            <a:r>
              <a:rPr lang="de-DE" sz="2400" b="1" dirty="0">
                <a:latin typeface="Tahoma" panose="020B0604030504040204" pitchFamily="34" charset="0"/>
                <a:ea typeface="Tahoma" panose="020B0604030504040204" pitchFamily="34" charset="0"/>
                <a:cs typeface="Tahoma" panose="020B0604030504040204" pitchFamily="34" charset="0"/>
              </a:rPr>
              <a:t>:</a:t>
            </a:r>
            <a:endParaRPr lang="de-DE" sz="1600" b="1"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de-DE" sz="1600" b="1" dirty="0">
              <a:latin typeface="Tahoma" panose="020B0604030504040204" pitchFamily="34" charset="0"/>
              <a:ea typeface="Tahoma" panose="020B0604030504040204" pitchFamily="34" charset="0"/>
              <a:cs typeface="Tahoma" panose="020B0604030504040204" pitchFamily="34" charset="0"/>
            </a:endParaRPr>
          </a:p>
          <a:p>
            <a:pPr marL="1651000" lvl="4" indent="-342900">
              <a:buFont typeface="Arial" panose="020B0604020202020204" pitchFamily="34" charset="0"/>
              <a:buChar char="•"/>
            </a:pPr>
            <a:r>
              <a:rPr lang="de-DE" sz="1600" dirty="0">
                <a:latin typeface="Tahoma" panose="020B0604030504040204" pitchFamily="34" charset="0"/>
                <a:ea typeface="Tahoma" panose="020B0604030504040204" pitchFamily="34" charset="0"/>
                <a:cs typeface="Tahoma" panose="020B0604030504040204" pitchFamily="34" charset="0"/>
              </a:rPr>
              <a:t>Halbierung der Verwendung und des Risikos chemischer Pflanzenschutzmittel</a:t>
            </a:r>
            <a:br>
              <a:rPr lang="de-DE" sz="1600" dirty="0">
                <a:latin typeface="Tahoma" panose="020B0604030504040204" pitchFamily="34" charset="0"/>
                <a:ea typeface="Tahoma" panose="020B0604030504040204" pitchFamily="34" charset="0"/>
                <a:cs typeface="Tahoma" panose="020B0604030504040204" pitchFamily="34" charset="0"/>
              </a:rPr>
            </a:br>
            <a:r>
              <a:rPr lang="de-DE" sz="1600" dirty="0">
                <a:latin typeface="Tahoma" panose="020B0604030504040204" pitchFamily="34" charset="0"/>
                <a:ea typeface="Tahoma" panose="020B0604030504040204" pitchFamily="34" charset="0"/>
                <a:cs typeface="Tahoma" panose="020B0604030504040204" pitchFamily="34" charset="0"/>
              </a:rPr>
              <a:t>Halbierung des Einsatzes gefährlicherer Pflanzenschutzmittel</a:t>
            </a:r>
          </a:p>
          <a:p>
            <a:pPr marL="1651000" lvl="4" indent="-342900">
              <a:buFont typeface="Arial" panose="020B0604020202020204" pitchFamily="34" charset="0"/>
              <a:buChar char="•"/>
            </a:pPr>
            <a:endParaRPr lang="de-DE" sz="1600" dirty="0">
              <a:latin typeface="Tahoma" panose="020B0604030504040204" pitchFamily="34" charset="0"/>
              <a:ea typeface="Tahoma" panose="020B0604030504040204" pitchFamily="34" charset="0"/>
              <a:cs typeface="Tahoma" panose="020B0604030504040204" pitchFamily="34" charset="0"/>
            </a:endParaRPr>
          </a:p>
          <a:p>
            <a:pPr marL="1651000" lvl="4" indent="-342900">
              <a:buFont typeface="Arial" panose="020B0604020202020204" pitchFamily="34" charset="0"/>
              <a:buChar char="•"/>
            </a:pPr>
            <a:r>
              <a:rPr lang="de-DE" sz="1600" dirty="0">
                <a:latin typeface="Tahoma" panose="020B0604030504040204" pitchFamily="34" charset="0"/>
                <a:ea typeface="Tahoma" panose="020B0604030504040204" pitchFamily="34" charset="0"/>
                <a:cs typeface="Tahoma" panose="020B0604030504040204" pitchFamily="34" charset="0"/>
              </a:rPr>
              <a:t>Verringerung der Nährstoffverluste um mindestens 50% unter Vermeidung rückläufiger Bodenfruchtbarkeit</a:t>
            </a:r>
            <a:br>
              <a:rPr lang="de-DE" sz="1600" dirty="0">
                <a:latin typeface="Tahoma" panose="020B0604030504040204" pitchFamily="34" charset="0"/>
                <a:ea typeface="Tahoma" panose="020B0604030504040204" pitchFamily="34" charset="0"/>
                <a:cs typeface="Tahoma" panose="020B0604030504040204" pitchFamily="34" charset="0"/>
              </a:rPr>
            </a:br>
            <a:r>
              <a:rPr lang="de-DE" sz="1600" dirty="0">
                <a:latin typeface="Tahoma" panose="020B0604030504040204" pitchFamily="34" charset="0"/>
                <a:ea typeface="Tahoma" panose="020B0604030504040204" pitchFamily="34" charset="0"/>
                <a:cs typeface="Tahoma" panose="020B0604030504040204" pitchFamily="34" charset="0"/>
              </a:rPr>
              <a:t>Verringerung des Düngemitteleinsatzes um mindestens 20%</a:t>
            </a:r>
          </a:p>
          <a:p>
            <a:pPr marL="1651000" lvl="4" indent="-342900">
              <a:buFont typeface="Arial" panose="020B0604020202020204" pitchFamily="34" charset="0"/>
              <a:buChar char="•"/>
            </a:pPr>
            <a:endParaRPr lang="de-DE" sz="1600" dirty="0">
              <a:latin typeface="Tahoma" panose="020B0604030504040204" pitchFamily="34" charset="0"/>
              <a:ea typeface="Tahoma" panose="020B0604030504040204" pitchFamily="34" charset="0"/>
              <a:cs typeface="Tahoma" panose="020B0604030504040204" pitchFamily="34" charset="0"/>
            </a:endParaRPr>
          </a:p>
          <a:p>
            <a:pPr marL="1651000" lvl="4" indent="-342900">
              <a:buFont typeface="Arial" panose="020B0604020202020204" pitchFamily="34" charset="0"/>
              <a:buChar char="•"/>
            </a:pPr>
            <a:r>
              <a:rPr lang="de-DE" sz="1600" dirty="0">
                <a:latin typeface="Tahoma" panose="020B0604030504040204" pitchFamily="34" charset="0"/>
                <a:ea typeface="Tahoma" panose="020B0604030504040204" pitchFamily="34" charset="0"/>
                <a:cs typeface="Tahoma" panose="020B0604030504040204" pitchFamily="34" charset="0"/>
              </a:rPr>
              <a:t>50% weniger Einsatz von Antibiotika in Viehzucht und Aquakultur</a:t>
            </a:r>
          </a:p>
          <a:p>
            <a:pPr marL="1651000" lvl="4" indent="-342900">
              <a:buFont typeface="Arial" panose="020B0604020202020204" pitchFamily="34" charset="0"/>
              <a:buChar char="•"/>
            </a:pPr>
            <a:endParaRPr lang="de-DE" sz="1600" dirty="0">
              <a:latin typeface="Tahoma" panose="020B0604030504040204" pitchFamily="34" charset="0"/>
              <a:ea typeface="Tahoma" panose="020B0604030504040204" pitchFamily="34" charset="0"/>
              <a:cs typeface="Tahoma" panose="020B0604030504040204" pitchFamily="34" charset="0"/>
            </a:endParaRPr>
          </a:p>
          <a:p>
            <a:pPr marL="1651000" lvl="4" indent="-342900">
              <a:buFont typeface="Arial" panose="020B0604020202020204" pitchFamily="34" charset="0"/>
              <a:buChar char="•"/>
            </a:pPr>
            <a:r>
              <a:rPr lang="de-DE" sz="1600" dirty="0">
                <a:latin typeface="Tahoma" panose="020B0604030504040204" pitchFamily="34" charset="0"/>
                <a:ea typeface="Tahoma" panose="020B0604030504040204" pitchFamily="34" charset="0"/>
                <a:cs typeface="Tahoma" panose="020B0604030504040204" pitchFamily="34" charset="0"/>
              </a:rPr>
              <a:t>Bio-Anbau auf einem Viertel der gesamten landwirtschaftlichen Fläche</a:t>
            </a:r>
          </a:p>
          <a:p>
            <a:pPr marL="1651000" lvl="4" indent="-342900">
              <a:buFont typeface="Arial" panose="020B0604020202020204" pitchFamily="34" charset="0"/>
              <a:buChar char="•"/>
            </a:pPr>
            <a:endParaRPr lang="de-DE" sz="16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1651000" lvl="4" indent="-342900">
              <a:buFont typeface="Arial" panose="020B0604020202020204" pitchFamily="34" charset="0"/>
              <a:buChar char="•"/>
            </a:pPr>
            <a:r>
              <a:rPr lang="de-DE" sz="1600" dirty="0">
                <a:latin typeface="Tahoma" panose="020B0604030504040204" pitchFamily="34" charset="0"/>
                <a:ea typeface="Tahoma" panose="020B0604030504040204" pitchFamily="34" charset="0"/>
                <a:cs typeface="Tahoma" panose="020B0604030504040204" pitchFamily="34" charset="0"/>
              </a:rPr>
              <a:t>Reduzierung der Lebensmittelverschwendung um 50%</a:t>
            </a:r>
          </a:p>
          <a:p>
            <a:pPr marL="1651000" lvl="4" indent="-342900">
              <a:buFont typeface="Arial" panose="020B0604020202020204" pitchFamily="34" charset="0"/>
              <a:buChar char="•"/>
            </a:pPr>
            <a:endParaRPr lang="de-DE" sz="1600" dirty="0">
              <a:latin typeface="Tahoma" panose="020B0604030504040204" pitchFamily="34" charset="0"/>
              <a:ea typeface="Tahoma" panose="020B0604030504040204" pitchFamily="34" charset="0"/>
              <a:cs typeface="Tahoma" panose="020B0604030504040204" pitchFamily="34" charset="0"/>
            </a:endParaRPr>
          </a:p>
          <a:p>
            <a:pPr marL="1651000" lvl="4" indent="-342900">
              <a:buFont typeface="Arial" panose="020B0604020202020204" pitchFamily="34" charset="0"/>
              <a:buChar char="•"/>
            </a:pPr>
            <a:r>
              <a:rPr lang="de-DE" sz="1600" dirty="0">
                <a:latin typeface="Tahoma" panose="020B0604030504040204" pitchFamily="34" charset="0"/>
                <a:ea typeface="Tahoma" panose="020B0604030504040204" pitchFamily="34" charset="0"/>
                <a:cs typeface="Tahoma" panose="020B0604030504040204" pitchFamily="34" charset="0"/>
              </a:rPr>
              <a:t>Den Verlust der Artenvielfalt umkehren: Schaffung von Schutzzonen auf mindestens 30% der</a:t>
            </a:r>
            <a:r>
              <a:rPr lang="en-GB" sz="1600" dirty="0">
                <a:latin typeface="Tahoma" panose="020B0604030504040204" pitchFamily="34" charset="0"/>
                <a:ea typeface="Tahoma" panose="020B0604030504040204" pitchFamily="34" charset="0"/>
                <a:cs typeface="Tahoma" panose="020B0604030504040204" pitchFamily="34" charset="0"/>
              </a:rPr>
              <a:t> </a:t>
            </a:r>
            <a:r>
              <a:rPr lang="en-GB" sz="1600" dirty="0" err="1">
                <a:latin typeface="Tahoma" panose="020B0604030504040204" pitchFamily="34" charset="0"/>
                <a:ea typeface="Tahoma" panose="020B0604030504040204" pitchFamily="34" charset="0"/>
                <a:cs typeface="Tahoma" panose="020B0604030504040204" pitchFamily="34" charset="0"/>
              </a:rPr>
              <a:t>Landgebiete</a:t>
            </a:r>
            <a:r>
              <a:rPr lang="en-GB" sz="1600" dirty="0">
                <a:latin typeface="Tahoma" panose="020B0604030504040204" pitchFamily="34" charset="0"/>
                <a:ea typeface="Tahoma" panose="020B0604030504040204" pitchFamily="34" charset="0"/>
                <a:cs typeface="Tahoma" panose="020B0604030504040204" pitchFamily="34" charset="0"/>
              </a:rPr>
              <a:t> und 30% der </a:t>
            </a:r>
            <a:r>
              <a:rPr lang="en-GB" sz="1600" dirty="0" err="1">
                <a:latin typeface="Tahoma" panose="020B0604030504040204" pitchFamily="34" charset="0"/>
                <a:ea typeface="Tahoma" panose="020B0604030504040204" pitchFamily="34" charset="0"/>
                <a:cs typeface="Tahoma" panose="020B0604030504040204" pitchFamily="34" charset="0"/>
              </a:rPr>
              <a:t>Meeresgebiete</a:t>
            </a:r>
            <a:r>
              <a:rPr lang="en-GB" sz="1600" dirty="0">
                <a:latin typeface="Tahoma" panose="020B0604030504040204" pitchFamily="34" charset="0"/>
                <a:ea typeface="Tahoma" panose="020B0604030504040204" pitchFamily="34" charset="0"/>
                <a:cs typeface="Tahoma" panose="020B0604030504040204" pitchFamily="34" charset="0"/>
              </a:rPr>
              <a:t> </a:t>
            </a:r>
            <a:r>
              <a:rPr lang="en-GB" sz="1600" dirty="0" err="1">
                <a:latin typeface="Tahoma" panose="020B0604030504040204" pitchFamily="34" charset="0"/>
                <a:ea typeface="Tahoma" panose="020B0604030504040204" pitchFamily="34" charset="0"/>
                <a:cs typeface="Tahoma" panose="020B0604030504040204" pitchFamily="34" charset="0"/>
              </a:rPr>
              <a:t>Europas</a:t>
            </a:r>
            <a:endParaRPr lang="de-DE" sz="16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endParaRPr lang="de-DE" sz="2400" dirty="0">
              <a:latin typeface="Tahoma" panose="020B0604030504040204" pitchFamily="34" charset="0"/>
              <a:ea typeface="Tahoma" panose="020B0604030504040204" pitchFamily="34" charset="0"/>
              <a:cs typeface="Tahoma" panose="020B0604030504040204" pitchFamily="34" charset="0"/>
            </a:endParaRPr>
          </a:p>
        </p:txBody>
      </p:sp>
      <p:pic>
        <p:nvPicPr>
          <p:cNvPr id="12" name="Picture 2" descr="European Commission 🇪🇺 on Twitter: &quot;The Farm to Fork Strategy is at the  heart of the European Green Deal. We are moving towards a more healthy and sustainable  food system in th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43" t="24103" r="75674" b="44934"/>
          <a:stretch/>
        </p:blipFill>
        <p:spPr bwMode="auto">
          <a:xfrm>
            <a:off x="1542054" y="2105419"/>
            <a:ext cx="542048" cy="54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European Commission 🇪🇺 on Twitter: &quot;The Farm to Fork Strategy is at the  heart of the European Green Deal. We are moving towards a more healthy and sustainable  food system in th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9754" t="24103" r="52649" b="44934"/>
          <a:stretch/>
        </p:blipFill>
        <p:spPr bwMode="auto">
          <a:xfrm>
            <a:off x="1542054" y="2859106"/>
            <a:ext cx="545594" cy="54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European Commission 🇪🇺 on Twitter: &quot;The Farm to Fork Strategy is at the  heart of the European Green Deal. We are moving towards a more healthy and sustainable  food system in the"/>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2721" t="24103" r="29568" b="44934"/>
          <a:stretch/>
        </p:blipFill>
        <p:spPr bwMode="auto">
          <a:xfrm>
            <a:off x="1534961" y="3679768"/>
            <a:ext cx="549141" cy="54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European Commission 🇪🇺 on Twitter: &quot;The Farm to Fork Strategy is at the  heart of the European Green Deal. We are moving towards a more healthy and sustainable  food system in the"/>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75460" t="24103" r="6657" b="44934"/>
          <a:stretch/>
        </p:blipFill>
        <p:spPr bwMode="auto">
          <a:xfrm>
            <a:off x="1542054" y="4292668"/>
            <a:ext cx="554483"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2484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4690" y="258649"/>
            <a:ext cx="9127446" cy="954107"/>
          </a:xfrm>
          <a:prstGeom prst="rect">
            <a:avLst/>
          </a:prstGeom>
          <a:noFill/>
        </p:spPr>
        <p:txBody>
          <a:bodyPr wrap="square" rtlCol="0">
            <a:spAutoFit/>
          </a:bodyPr>
          <a:lstStyle/>
          <a:p>
            <a:endParaRPr lang="en-GB" sz="2800" b="1" dirty="0">
              <a:solidFill>
                <a:srgbClr val="2049A7"/>
              </a:solidFill>
              <a:latin typeface="Tahoma" panose="020B0604030504040204" pitchFamily="34" charset="0"/>
              <a:ea typeface="Tahoma" panose="020B0604030504040204" pitchFamily="34" charset="0"/>
              <a:cs typeface="Tahoma" panose="020B0604030504040204" pitchFamily="34" charset="0"/>
            </a:endParaRPr>
          </a:p>
          <a:p>
            <a:r>
              <a:rPr lang="de-DE" sz="2800" b="1" dirty="0">
                <a:solidFill>
                  <a:srgbClr val="2049A7"/>
                </a:solidFill>
                <a:latin typeface="Tahoma" panose="020B0604030504040204" pitchFamily="34" charset="0"/>
                <a:ea typeface="Tahoma" panose="020B0604030504040204" pitchFamily="34" charset="0"/>
                <a:cs typeface="Tahoma" panose="020B0604030504040204" pitchFamily="34" charset="0"/>
              </a:rPr>
              <a:t>Aktuelle Gesetzesvorschläge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6365" y="232206"/>
            <a:ext cx="1620510" cy="1116000"/>
          </a:xfrm>
          <a:prstGeom prst="rect">
            <a:avLst/>
          </a:prstGeom>
        </p:spPr>
      </p:pic>
      <p:sp>
        <p:nvSpPr>
          <p:cNvPr id="6" name="TextBox 5"/>
          <p:cNvSpPr txBox="1"/>
          <p:nvPr/>
        </p:nvSpPr>
        <p:spPr>
          <a:xfrm>
            <a:off x="844690" y="1374649"/>
            <a:ext cx="10652185" cy="4001095"/>
          </a:xfrm>
          <a:prstGeom prst="rect">
            <a:avLst/>
          </a:prstGeom>
          <a:noFill/>
        </p:spPr>
        <p:txBody>
          <a:bodyPr wrap="square" rtlCol="0">
            <a:spAutoFit/>
          </a:bodyPr>
          <a:lstStyle/>
          <a:p>
            <a:pPr lvl="1"/>
            <a:r>
              <a:rPr lang="de-DE" b="1" dirty="0">
                <a:latin typeface="Tahoma" panose="020B0604030504040204" pitchFamily="34" charset="0"/>
                <a:ea typeface="Tahoma" panose="020B0604030504040204" pitchFamily="34" charset="0"/>
                <a:cs typeface="Tahoma" panose="020B0604030504040204" pitchFamily="34" charset="0"/>
              </a:rPr>
              <a:t>Aktuell:</a:t>
            </a:r>
          </a:p>
          <a:p>
            <a:pPr lvl="1"/>
            <a:endParaRPr lang="de-DE" b="1" dirty="0">
              <a:latin typeface="Tahoma" panose="020B0604030504040204" pitchFamily="34" charset="0"/>
              <a:ea typeface="Tahoma" panose="020B0604030504040204" pitchFamily="34" charset="0"/>
              <a:cs typeface="Tahoma" panose="020B0604030504040204" pitchFamily="34" charset="0"/>
            </a:endParaRPr>
          </a:p>
          <a:p>
            <a:pPr lvl="2"/>
            <a:r>
              <a:rPr lang="de-DE" dirty="0">
                <a:latin typeface="Tahoma" panose="020B0604030504040204" pitchFamily="34" charset="0"/>
                <a:ea typeface="Tahoma" panose="020B0604030504040204" pitchFamily="34" charset="0"/>
                <a:cs typeface="Tahoma" panose="020B0604030504040204" pitchFamily="34" charset="0"/>
              </a:rPr>
              <a:t>IED, Industrial Emission </a:t>
            </a:r>
            <a:r>
              <a:rPr lang="de-DE" dirty="0" err="1">
                <a:latin typeface="Tahoma" panose="020B0604030504040204" pitchFamily="34" charset="0"/>
                <a:ea typeface="Tahoma" panose="020B0604030504040204" pitchFamily="34" charset="0"/>
                <a:cs typeface="Tahoma" panose="020B0604030504040204" pitchFamily="34" charset="0"/>
              </a:rPr>
              <a:t>Directive</a:t>
            </a:r>
            <a:endParaRPr lang="de-DE" dirty="0">
              <a:latin typeface="Tahoma" panose="020B0604030504040204" pitchFamily="34" charset="0"/>
              <a:ea typeface="Tahoma" panose="020B0604030504040204" pitchFamily="34" charset="0"/>
              <a:cs typeface="Tahoma" panose="020B0604030504040204" pitchFamily="34" charset="0"/>
            </a:endParaRPr>
          </a:p>
          <a:p>
            <a:pPr lvl="2"/>
            <a:r>
              <a:rPr lang="de-DE" dirty="0">
                <a:latin typeface="Tahoma" panose="020B0604030504040204" pitchFamily="34" charset="0"/>
                <a:ea typeface="Tahoma" panose="020B0604030504040204" pitchFamily="34" charset="0"/>
                <a:cs typeface="Tahoma" panose="020B0604030504040204" pitchFamily="34" charset="0"/>
              </a:rPr>
              <a:t>NRL, Nature </a:t>
            </a:r>
            <a:r>
              <a:rPr lang="de-DE" dirty="0" err="1">
                <a:latin typeface="Tahoma" panose="020B0604030504040204" pitchFamily="34" charset="0"/>
                <a:ea typeface="Tahoma" panose="020B0604030504040204" pitchFamily="34" charset="0"/>
                <a:cs typeface="Tahoma" panose="020B0604030504040204" pitchFamily="34" charset="0"/>
              </a:rPr>
              <a:t>Resoration</a:t>
            </a:r>
            <a:r>
              <a:rPr lang="de-DE" dirty="0">
                <a:latin typeface="Tahoma" panose="020B0604030504040204" pitchFamily="34" charset="0"/>
                <a:ea typeface="Tahoma" panose="020B0604030504040204" pitchFamily="34" charset="0"/>
                <a:cs typeface="Tahoma" panose="020B0604030504040204" pitchFamily="34" charset="0"/>
              </a:rPr>
              <a:t> Law</a:t>
            </a:r>
          </a:p>
          <a:p>
            <a:pPr lvl="2"/>
            <a:r>
              <a:rPr lang="de-DE" dirty="0">
                <a:latin typeface="Tahoma" panose="020B0604030504040204" pitchFamily="34" charset="0"/>
                <a:ea typeface="Tahoma" panose="020B0604030504040204" pitchFamily="34" charset="0"/>
                <a:cs typeface="Tahoma" panose="020B0604030504040204" pitchFamily="34" charset="0"/>
              </a:rPr>
              <a:t>SUR, </a:t>
            </a:r>
            <a:r>
              <a:rPr lang="de-DE" dirty="0" err="1">
                <a:latin typeface="Tahoma" panose="020B0604030504040204" pitchFamily="34" charset="0"/>
                <a:ea typeface="Tahoma" panose="020B0604030504040204" pitchFamily="34" charset="0"/>
                <a:cs typeface="Tahoma" panose="020B0604030504040204" pitchFamily="34" charset="0"/>
              </a:rPr>
              <a:t>Sustainable</a:t>
            </a:r>
            <a:r>
              <a:rPr lang="de-DE" dirty="0">
                <a:latin typeface="Tahoma" panose="020B0604030504040204" pitchFamily="34" charset="0"/>
                <a:ea typeface="Tahoma" panose="020B0604030504040204" pitchFamily="34" charset="0"/>
                <a:cs typeface="Tahoma" panose="020B0604030504040204" pitchFamily="34" charset="0"/>
              </a:rPr>
              <a:t> </a:t>
            </a:r>
            <a:r>
              <a:rPr lang="de-DE" dirty="0" err="1">
                <a:latin typeface="Tahoma" panose="020B0604030504040204" pitchFamily="34" charset="0"/>
                <a:ea typeface="Tahoma" panose="020B0604030504040204" pitchFamily="34" charset="0"/>
                <a:cs typeface="Tahoma" panose="020B0604030504040204" pitchFamily="34" charset="0"/>
              </a:rPr>
              <a:t>use</a:t>
            </a:r>
            <a:r>
              <a:rPr lang="de-DE" dirty="0">
                <a:latin typeface="Tahoma" panose="020B0604030504040204" pitchFamily="34" charset="0"/>
                <a:ea typeface="Tahoma" panose="020B0604030504040204" pitchFamily="34" charset="0"/>
                <a:cs typeface="Tahoma" panose="020B0604030504040204" pitchFamily="34" charset="0"/>
              </a:rPr>
              <a:t> </a:t>
            </a:r>
            <a:r>
              <a:rPr lang="de-DE" dirty="0" err="1">
                <a:latin typeface="Tahoma" panose="020B0604030504040204" pitchFamily="34" charset="0"/>
                <a:ea typeface="Tahoma" panose="020B0604030504040204" pitchFamily="34" charset="0"/>
                <a:cs typeface="Tahoma" panose="020B0604030504040204" pitchFamily="34" charset="0"/>
              </a:rPr>
              <a:t>of</a:t>
            </a:r>
            <a:r>
              <a:rPr lang="de-DE" dirty="0">
                <a:latin typeface="Tahoma" panose="020B0604030504040204" pitchFamily="34" charset="0"/>
                <a:ea typeface="Tahoma" panose="020B0604030504040204" pitchFamily="34" charset="0"/>
                <a:cs typeface="Tahoma" panose="020B0604030504040204" pitchFamily="34" charset="0"/>
              </a:rPr>
              <a:t> </a:t>
            </a:r>
            <a:r>
              <a:rPr lang="de-DE" dirty="0" err="1">
                <a:latin typeface="Tahoma" panose="020B0604030504040204" pitchFamily="34" charset="0"/>
                <a:ea typeface="Tahoma" panose="020B0604030504040204" pitchFamily="34" charset="0"/>
                <a:cs typeface="Tahoma" panose="020B0604030504040204" pitchFamily="34" charset="0"/>
              </a:rPr>
              <a:t>pesticide</a:t>
            </a:r>
            <a:endParaRPr lang="de-DE" dirty="0">
              <a:latin typeface="Tahoma" panose="020B0604030504040204" pitchFamily="34" charset="0"/>
              <a:ea typeface="Tahoma" panose="020B0604030504040204" pitchFamily="34" charset="0"/>
              <a:cs typeface="Tahoma" panose="020B0604030504040204" pitchFamily="34" charset="0"/>
            </a:endParaRPr>
          </a:p>
          <a:p>
            <a:pPr lvl="2"/>
            <a:endParaRPr lang="de-DE" dirty="0">
              <a:latin typeface="Tahoma" panose="020B0604030504040204" pitchFamily="34" charset="0"/>
              <a:ea typeface="Tahoma" panose="020B0604030504040204" pitchFamily="34" charset="0"/>
              <a:cs typeface="Tahoma" panose="020B0604030504040204" pitchFamily="34" charset="0"/>
            </a:endParaRPr>
          </a:p>
          <a:p>
            <a:pPr lvl="1"/>
            <a:endParaRPr lang="de-DE" b="1" dirty="0">
              <a:latin typeface="Tahoma" panose="020B0604030504040204" pitchFamily="34" charset="0"/>
              <a:ea typeface="Tahoma" panose="020B0604030504040204" pitchFamily="34" charset="0"/>
              <a:cs typeface="Tahoma" panose="020B0604030504040204" pitchFamily="34" charset="0"/>
            </a:endParaRPr>
          </a:p>
          <a:p>
            <a:pPr lvl="1"/>
            <a:r>
              <a:rPr lang="de-DE" b="1" dirty="0">
                <a:latin typeface="Tahoma" panose="020B0604030504040204" pitchFamily="34" charset="0"/>
                <a:ea typeface="Tahoma" panose="020B0604030504040204" pitchFamily="34" charset="0"/>
                <a:cs typeface="Tahoma" panose="020B0604030504040204" pitchFamily="34" charset="0"/>
              </a:rPr>
              <a:t>Zukünftige Vorschläge:</a:t>
            </a:r>
          </a:p>
          <a:p>
            <a:pPr lvl="1"/>
            <a:endParaRPr lang="de-DE" b="1" dirty="0">
              <a:latin typeface="Tahoma" panose="020B0604030504040204" pitchFamily="34" charset="0"/>
              <a:ea typeface="Tahoma" panose="020B0604030504040204" pitchFamily="34" charset="0"/>
              <a:cs typeface="Tahoma" panose="020B0604030504040204" pitchFamily="34" charset="0"/>
            </a:endParaRPr>
          </a:p>
          <a:p>
            <a:pPr lvl="1"/>
            <a:r>
              <a:rPr lang="de-DE" b="1" dirty="0">
                <a:latin typeface="Tahoma" panose="020B0604030504040204" pitchFamily="34" charset="0"/>
                <a:ea typeface="Tahoma" panose="020B0604030504040204" pitchFamily="34" charset="0"/>
                <a:cs typeface="Tahoma" panose="020B0604030504040204" pitchFamily="34" charset="0"/>
              </a:rPr>
              <a:t>	</a:t>
            </a:r>
            <a:r>
              <a:rPr lang="de-DE" dirty="0">
                <a:latin typeface="Tahoma" panose="020B0604030504040204" pitchFamily="34" charset="0"/>
                <a:ea typeface="Tahoma" panose="020B0604030504040204" pitchFamily="34" charset="0"/>
                <a:cs typeface="Tahoma" panose="020B0604030504040204" pitchFamily="34" charset="0"/>
              </a:rPr>
              <a:t>NGTs, New </a:t>
            </a:r>
            <a:r>
              <a:rPr lang="de-DE" dirty="0" err="1">
                <a:latin typeface="Tahoma" panose="020B0604030504040204" pitchFamily="34" charset="0"/>
                <a:ea typeface="Tahoma" panose="020B0604030504040204" pitchFamily="34" charset="0"/>
                <a:cs typeface="Tahoma" panose="020B0604030504040204" pitchFamily="34" charset="0"/>
              </a:rPr>
              <a:t>Genomic</a:t>
            </a:r>
            <a:r>
              <a:rPr lang="de-DE" dirty="0">
                <a:latin typeface="Tahoma" panose="020B0604030504040204" pitchFamily="34" charset="0"/>
                <a:ea typeface="Tahoma" panose="020B0604030504040204" pitchFamily="34" charset="0"/>
                <a:cs typeface="Tahoma" panose="020B0604030504040204" pitchFamily="34" charset="0"/>
              </a:rPr>
              <a:t> </a:t>
            </a:r>
            <a:r>
              <a:rPr lang="de-DE" dirty="0" err="1">
                <a:latin typeface="Tahoma" panose="020B0604030504040204" pitchFamily="34" charset="0"/>
                <a:ea typeface="Tahoma" panose="020B0604030504040204" pitchFamily="34" charset="0"/>
                <a:cs typeface="Tahoma" panose="020B0604030504040204" pitchFamily="34" charset="0"/>
              </a:rPr>
              <a:t>Tecniques</a:t>
            </a:r>
            <a:endParaRPr lang="de-DE" dirty="0">
              <a:latin typeface="Tahoma" panose="020B0604030504040204" pitchFamily="34" charset="0"/>
              <a:ea typeface="Tahoma" panose="020B0604030504040204" pitchFamily="34" charset="0"/>
              <a:cs typeface="Tahoma" panose="020B0604030504040204" pitchFamily="34" charset="0"/>
            </a:endParaRPr>
          </a:p>
          <a:p>
            <a:pPr lvl="1"/>
            <a:r>
              <a:rPr lang="de-DE" b="1" dirty="0">
                <a:latin typeface="Tahoma" panose="020B0604030504040204" pitchFamily="34" charset="0"/>
                <a:ea typeface="Tahoma" panose="020B0604030504040204" pitchFamily="34" charset="0"/>
                <a:cs typeface="Tahoma" panose="020B0604030504040204" pitchFamily="34" charset="0"/>
              </a:rPr>
              <a:t>	</a:t>
            </a:r>
            <a:r>
              <a:rPr lang="de-DE" dirty="0" err="1">
                <a:latin typeface="Tahoma" panose="020B0604030504040204" pitchFamily="34" charset="0"/>
                <a:ea typeface="Tahoma" panose="020B0604030504040204" pitchFamily="34" charset="0"/>
                <a:cs typeface="Tahoma" panose="020B0604030504040204" pitchFamily="34" charset="0"/>
              </a:rPr>
              <a:t>Animal</a:t>
            </a:r>
            <a:r>
              <a:rPr lang="de-DE" dirty="0">
                <a:latin typeface="Tahoma" panose="020B0604030504040204" pitchFamily="34" charset="0"/>
                <a:ea typeface="Tahoma" panose="020B0604030504040204" pitchFamily="34" charset="0"/>
                <a:cs typeface="Tahoma" panose="020B0604030504040204" pitchFamily="34" charset="0"/>
              </a:rPr>
              <a:t> </a:t>
            </a:r>
            <a:r>
              <a:rPr lang="de-DE" dirty="0" err="1">
                <a:latin typeface="Tahoma" panose="020B0604030504040204" pitchFamily="34" charset="0"/>
                <a:ea typeface="Tahoma" panose="020B0604030504040204" pitchFamily="34" charset="0"/>
                <a:cs typeface="Tahoma" panose="020B0604030504040204" pitchFamily="34" charset="0"/>
              </a:rPr>
              <a:t>Welfare</a:t>
            </a:r>
            <a:r>
              <a:rPr lang="de-DE" dirty="0">
                <a:latin typeface="Tahoma" panose="020B0604030504040204" pitchFamily="34" charset="0"/>
                <a:ea typeface="Tahoma" panose="020B0604030504040204" pitchFamily="34" charset="0"/>
                <a:cs typeface="Tahoma" panose="020B0604030504040204" pitchFamily="34" charset="0"/>
              </a:rPr>
              <a:t> </a:t>
            </a:r>
          </a:p>
          <a:p>
            <a:pPr marL="1193800" lvl="3" indent="-342900">
              <a:buFont typeface="Arial" panose="020B0604020202020204" pitchFamily="34" charset="0"/>
              <a:buChar char="•"/>
            </a:pPr>
            <a:endParaRPr lang="de-DE" sz="1600" dirty="0">
              <a:latin typeface="Tahoma" panose="020B0604030504040204" pitchFamily="34" charset="0"/>
              <a:ea typeface="Tahoma" panose="020B0604030504040204" pitchFamily="34" charset="0"/>
              <a:cs typeface="Tahoma" panose="020B0604030504040204" pitchFamily="34" charset="0"/>
            </a:endParaRPr>
          </a:p>
          <a:p>
            <a:pPr marL="1193800" lvl="3" indent="-342900">
              <a:buFont typeface="Arial" panose="020B0604020202020204" pitchFamily="34" charset="0"/>
              <a:buChar char="•"/>
            </a:pPr>
            <a:endParaRPr lang="de-DE" sz="16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endParaRPr lang="de-DE"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32737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85745" y="989852"/>
            <a:ext cx="1620510" cy="1116000"/>
          </a:xfrm>
          <a:prstGeom prst="rect">
            <a:avLst/>
          </a:prstGeom>
        </p:spPr>
      </p:pic>
      <p:sp>
        <p:nvSpPr>
          <p:cNvPr id="2" name="TextBox 1"/>
          <p:cNvSpPr txBox="1"/>
          <p:nvPr/>
        </p:nvSpPr>
        <p:spPr>
          <a:xfrm>
            <a:off x="1347651" y="3084603"/>
            <a:ext cx="9496697" cy="2769989"/>
          </a:xfrm>
          <a:prstGeom prst="rect">
            <a:avLst/>
          </a:prstGeom>
          <a:noFill/>
        </p:spPr>
        <p:txBody>
          <a:bodyPr wrap="square" rtlCol="0">
            <a:spAutoFit/>
          </a:bodyPr>
          <a:lstStyle/>
          <a:p>
            <a:pPr algn="ctr"/>
            <a:r>
              <a:rPr lang="de-DE" sz="2400" b="1" dirty="0">
                <a:solidFill>
                  <a:srgbClr val="2049A7"/>
                </a:solidFill>
                <a:latin typeface="Tahoma" panose="020B0604030504040204" pitchFamily="34" charset="0"/>
                <a:ea typeface="Tahoma" panose="020B0604030504040204" pitchFamily="34" charset="0"/>
                <a:cs typeface="Tahoma" panose="020B0604030504040204" pitchFamily="34" charset="0"/>
              </a:rPr>
              <a:t>Danke für Ihre Aufmerksamkeit</a:t>
            </a:r>
          </a:p>
          <a:p>
            <a:pPr algn="ctr"/>
            <a:endParaRPr lang="de-DE" sz="2400" b="1" dirty="0">
              <a:solidFill>
                <a:srgbClr val="2049A7"/>
              </a:solidFill>
              <a:latin typeface="Tahoma" panose="020B0604030504040204" pitchFamily="34" charset="0"/>
              <a:ea typeface="Tahoma" panose="020B0604030504040204" pitchFamily="34" charset="0"/>
              <a:cs typeface="Tahoma" panose="020B0604030504040204" pitchFamily="34" charset="0"/>
            </a:endParaRPr>
          </a:p>
          <a:p>
            <a:pPr algn="ctr"/>
            <a:endParaRPr lang="de-DE" dirty="0">
              <a:latin typeface="Tahoma" panose="020B0604030504040204" pitchFamily="34" charset="0"/>
              <a:ea typeface="Tahoma" panose="020B0604030504040204" pitchFamily="34" charset="0"/>
              <a:cs typeface="Tahoma" panose="020B0604030504040204" pitchFamily="34" charset="0"/>
            </a:endParaRPr>
          </a:p>
          <a:p>
            <a:pPr algn="ctr"/>
            <a:r>
              <a:rPr lang="de-DE" dirty="0">
                <a:latin typeface="Tahoma" panose="020B0604030504040204" pitchFamily="34" charset="0"/>
                <a:ea typeface="Tahoma" panose="020B0604030504040204" pitchFamily="34" charset="0"/>
                <a:cs typeface="Tahoma" panose="020B0604030504040204" pitchFamily="34" charset="0"/>
                <a:hlinkClick r:id="rId3"/>
              </a:rPr>
              <a:t>www.herbert-dorfmann.eu</a:t>
            </a:r>
            <a:endParaRPr lang="de-DE" dirty="0">
              <a:latin typeface="Tahoma" panose="020B0604030504040204" pitchFamily="34" charset="0"/>
              <a:ea typeface="Tahoma" panose="020B0604030504040204" pitchFamily="34" charset="0"/>
              <a:cs typeface="Tahoma" panose="020B0604030504040204" pitchFamily="34" charset="0"/>
            </a:endParaRPr>
          </a:p>
          <a:p>
            <a:pPr algn="ctr"/>
            <a:endParaRPr lang="de-DE" dirty="0">
              <a:latin typeface="Tahoma" panose="020B0604030504040204" pitchFamily="34" charset="0"/>
              <a:ea typeface="Tahoma" panose="020B0604030504040204" pitchFamily="34" charset="0"/>
              <a:cs typeface="Tahoma" panose="020B0604030504040204" pitchFamily="34" charset="0"/>
            </a:endParaRPr>
          </a:p>
          <a:p>
            <a:pPr algn="ctr"/>
            <a:r>
              <a:rPr lang="de-DE" dirty="0">
                <a:latin typeface="Tahoma" panose="020B0604030504040204" pitchFamily="34" charset="0"/>
                <a:ea typeface="Tahoma" panose="020B0604030504040204" pitchFamily="34" charset="0"/>
                <a:cs typeface="Tahoma" panose="020B0604030504040204" pitchFamily="34" charset="0"/>
                <a:hlinkClick r:id="rId4"/>
              </a:rPr>
              <a:t>info@herbert-dorfmann.eu</a:t>
            </a:r>
            <a:endParaRPr lang="de-DE" dirty="0">
              <a:latin typeface="Tahoma" panose="020B0604030504040204" pitchFamily="34" charset="0"/>
              <a:ea typeface="Tahoma" panose="020B0604030504040204" pitchFamily="34" charset="0"/>
              <a:cs typeface="Tahoma" panose="020B0604030504040204" pitchFamily="34" charset="0"/>
            </a:endParaRPr>
          </a:p>
          <a:p>
            <a:pPr algn="ctr"/>
            <a:endParaRPr lang="de-DE" dirty="0">
              <a:latin typeface="Tahoma" panose="020B0604030504040204" pitchFamily="34" charset="0"/>
              <a:ea typeface="Tahoma" panose="020B0604030504040204" pitchFamily="34" charset="0"/>
              <a:cs typeface="Tahoma" panose="020B0604030504040204" pitchFamily="34" charset="0"/>
            </a:endParaRPr>
          </a:p>
          <a:p>
            <a:pPr algn="ctr"/>
            <a:endParaRPr lang="de-DE" dirty="0">
              <a:latin typeface="Tahoma" panose="020B0604030504040204" pitchFamily="34" charset="0"/>
              <a:ea typeface="Tahoma" panose="020B0604030504040204" pitchFamily="34" charset="0"/>
              <a:cs typeface="Tahoma" panose="020B0604030504040204" pitchFamily="34" charset="0"/>
            </a:endParaRPr>
          </a:p>
          <a:p>
            <a:endParaRPr lang="en-GB" dirty="0"/>
          </a:p>
        </p:txBody>
      </p:sp>
      <p:pic>
        <p:nvPicPr>
          <p:cNvPr id="4" name="Picture 3"/>
          <p:cNvPicPr>
            <a:picLocks noChangeAspect="1"/>
          </p:cNvPicPr>
          <p:nvPr/>
        </p:nvPicPr>
        <p:blipFill>
          <a:blip r:embed="rId5"/>
          <a:stretch>
            <a:fillRect/>
          </a:stretch>
        </p:blipFill>
        <p:spPr>
          <a:xfrm>
            <a:off x="4952317" y="5498476"/>
            <a:ext cx="2287363" cy="900000"/>
          </a:xfrm>
          <a:prstGeom prst="rect">
            <a:avLst/>
          </a:prstGeom>
        </p:spPr>
      </p:pic>
    </p:spTree>
    <p:extLst>
      <p:ext uri="{BB962C8B-B14F-4D97-AF65-F5344CB8AC3E}">
        <p14:creationId xmlns:p14="http://schemas.microsoft.com/office/powerpoint/2010/main" val="2547500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2660</TotalTime>
  <Words>540</Words>
  <Application>Microsoft Office PowerPoint</Application>
  <PresentationFormat>Widescreen</PresentationFormat>
  <Paragraphs>79</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Arial</vt:lpstr>
      <vt:lpstr>Calibri</vt:lpstr>
      <vt:lpstr>Calibri Light</vt:lpstr>
      <vt:lpstr>Tahoma</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European Parliament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AGOSTI Mauro</dc:creator>
  <cp:lastModifiedBy>Mauro</cp:lastModifiedBy>
  <cp:revision>191</cp:revision>
  <cp:lastPrinted>2023-05-17T09:25:23Z</cp:lastPrinted>
  <dcterms:created xsi:type="dcterms:W3CDTF">2022-12-19T10:51:14Z</dcterms:created>
  <dcterms:modified xsi:type="dcterms:W3CDTF">2023-05-18T20:22:10Z</dcterms:modified>
</cp:coreProperties>
</file>