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309" r:id="rId6"/>
    <p:sldId id="271" r:id="rId7"/>
    <p:sldId id="310" r:id="rId8"/>
    <p:sldId id="273" r:id="rId9"/>
    <p:sldId id="311" r:id="rId10"/>
    <p:sldId id="308" r:id="rId11"/>
    <p:sldId id="314" r:id="rId12"/>
    <p:sldId id="313" r:id="rId13"/>
    <p:sldId id="312" r:id="rId14"/>
    <p:sldId id="315" r:id="rId15"/>
    <p:sldId id="316" r:id="rId16"/>
    <p:sldId id="270" r:id="rId17"/>
    <p:sldId id="317" r:id="rId18"/>
    <p:sldId id="318" r:id="rId19"/>
    <p:sldId id="319" r:id="rId20"/>
    <p:sldId id="320" r:id="rId21"/>
    <p:sldId id="321" r:id="rId22"/>
    <p:sldId id="322" r:id="rId23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4E2091-92A2-4D7E-BF5D-403F22EE52E7}" v="30" dt="2022-09-12T14:45:25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2"/>
    <p:restoredTop sz="96327"/>
  </p:normalViewPr>
  <p:slideViewPr>
    <p:cSldViewPr snapToGrid="0">
      <p:cViewPr varScale="1">
        <p:scale>
          <a:sx n="69" d="100"/>
          <a:sy n="69" d="100"/>
        </p:scale>
        <p:origin x="6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5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6F0DD4-DA42-4CFE-A3AD-A107B7BF05E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8DF7E67-25E3-4B4F-ACA1-6E5F3F21B68A}">
      <dgm:prSet phldrT="[Texte]"/>
      <dgm:spPr/>
      <dgm:t>
        <a:bodyPr/>
        <a:lstStyle/>
        <a:p>
          <a:r>
            <a:rPr lang="en-US" noProof="0" dirty="0"/>
            <a:t>Strategies for EU-MS joint </a:t>
          </a:r>
          <a:r>
            <a:rPr lang="en-US" noProof="0" dirty="0" smtClean="0"/>
            <a:t>funding actions</a:t>
          </a:r>
          <a:endParaRPr lang="en-US" noProof="0" dirty="0"/>
        </a:p>
      </dgm:t>
    </dgm:pt>
    <dgm:pt modelId="{1456A436-8BB3-4EE2-9149-46DBBBCE555D}" type="parTrans" cxnId="{A3852BA5-764E-4B00-A2A3-B6FC55AAF8A1}">
      <dgm:prSet/>
      <dgm:spPr/>
      <dgm:t>
        <a:bodyPr/>
        <a:lstStyle/>
        <a:p>
          <a:endParaRPr lang="fr-FR">
            <a:solidFill>
              <a:schemeClr val="tx2"/>
            </a:solidFill>
          </a:endParaRPr>
        </a:p>
      </dgm:t>
    </dgm:pt>
    <dgm:pt modelId="{72CC3BA6-6933-4A26-96EA-0EC542B0D1EE}" type="sibTrans" cxnId="{A3852BA5-764E-4B00-A2A3-B6FC55AAF8A1}">
      <dgm:prSet/>
      <dgm:spPr/>
      <dgm:t>
        <a:bodyPr/>
        <a:lstStyle/>
        <a:p>
          <a:endParaRPr lang="en-US" noProof="0" dirty="0">
            <a:solidFill>
              <a:schemeClr val="tx2"/>
            </a:solidFill>
          </a:endParaRPr>
        </a:p>
      </dgm:t>
    </dgm:pt>
    <dgm:pt modelId="{F0C3DBDA-4AEE-4629-8305-22E7A1804BD4}">
      <dgm:prSet phldrT="[Texte]"/>
      <dgm:spPr/>
      <dgm:t>
        <a:bodyPr/>
        <a:lstStyle/>
        <a:p>
          <a:r>
            <a:rPr lang="en-US" noProof="0"/>
            <a:t>Exploring co-creation cases in FS Labs </a:t>
          </a:r>
          <a:endParaRPr lang="en-US" noProof="0" dirty="0"/>
        </a:p>
      </dgm:t>
    </dgm:pt>
    <dgm:pt modelId="{4C5879DE-5142-4090-9C3D-116EE785D990}" type="parTrans" cxnId="{C1DC29F4-0B7E-488A-81BA-3C67360D45BA}">
      <dgm:prSet/>
      <dgm:spPr/>
      <dgm:t>
        <a:bodyPr/>
        <a:lstStyle/>
        <a:p>
          <a:endParaRPr lang="fr-FR">
            <a:solidFill>
              <a:schemeClr val="tx2"/>
            </a:solidFill>
          </a:endParaRPr>
        </a:p>
      </dgm:t>
    </dgm:pt>
    <dgm:pt modelId="{63996717-4775-48BA-A7A8-220942DE91F8}" type="sibTrans" cxnId="{C1DC29F4-0B7E-488A-81BA-3C67360D45BA}">
      <dgm:prSet/>
      <dgm:spPr/>
      <dgm:t>
        <a:bodyPr/>
        <a:lstStyle/>
        <a:p>
          <a:endParaRPr lang="en-US" noProof="0" dirty="0">
            <a:solidFill>
              <a:schemeClr val="tx2"/>
            </a:solidFill>
          </a:endParaRPr>
        </a:p>
      </dgm:t>
    </dgm:pt>
    <dgm:pt modelId="{EA72C680-354A-4738-A382-AA5D0A2B9F1F}">
      <dgm:prSet phldrT="[Texte]"/>
      <dgm:spPr/>
      <dgm:t>
        <a:bodyPr/>
        <a:lstStyle/>
        <a:p>
          <a:r>
            <a:rPr lang="en-US" noProof="0" dirty="0"/>
            <a:t>Establishing the RIPE agenda</a:t>
          </a:r>
        </a:p>
      </dgm:t>
    </dgm:pt>
    <dgm:pt modelId="{7B2AFED7-84FD-49EC-B1FF-B9E9A1BC2D7F}" type="parTrans" cxnId="{8C32EA67-1AE7-4C0A-90E3-8C5FB5B096F3}">
      <dgm:prSet/>
      <dgm:spPr/>
      <dgm:t>
        <a:bodyPr/>
        <a:lstStyle/>
        <a:p>
          <a:endParaRPr lang="fr-FR">
            <a:solidFill>
              <a:schemeClr val="tx2"/>
            </a:solidFill>
          </a:endParaRPr>
        </a:p>
      </dgm:t>
    </dgm:pt>
    <dgm:pt modelId="{63B75C17-7A4B-42E8-9D9D-3373CD4CA891}" type="sibTrans" cxnId="{8C32EA67-1AE7-4C0A-90E3-8C5FB5B096F3}">
      <dgm:prSet/>
      <dgm:spPr/>
      <dgm:t>
        <a:bodyPr/>
        <a:lstStyle/>
        <a:p>
          <a:endParaRPr lang="en-US" noProof="0" dirty="0">
            <a:solidFill>
              <a:schemeClr val="tx2"/>
            </a:solidFill>
          </a:endParaRPr>
        </a:p>
      </dgm:t>
    </dgm:pt>
    <dgm:pt modelId="{97FB55D1-87C0-428E-82A4-1A55388619FE}">
      <dgm:prSet phldrT="[Texte]"/>
      <dgm:spPr/>
      <dgm:t>
        <a:bodyPr/>
        <a:lstStyle/>
        <a:p>
          <a:r>
            <a:rPr lang="en-US" noProof="0"/>
            <a:t>Analyzing trade-offs &amp; co-benefits</a:t>
          </a:r>
          <a:endParaRPr lang="en-US" noProof="0" dirty="0"/>
        </a:p>
      </dgm:t>
    </dgm:pt>
    <dgm:pt modelId="{ED0FFC62-D62D-40CE-B924-2434ADFB9B3A}" type="parTrans" cxnId="{F090B43D-C023-4BE2-B2F7-A4300010C7BA}">
      <dgm:prSet/>
      <dgm:spPr/>
      <dgm:t>
        <a:bodyPr/>
        <a:lstStyle/>
        <a:p>
          <a:endParaRPr lang="fr-FR">
            <a:solidFill>
              <a:schemeClr val="tx2"/>
            </a:solidFill>
          </a:endParaRPr>
        </a:p>
      </dgm:t>
    </dgm:pt>
    <dgm:pt modelId="{472DB27A-44F9-4D29-BF3F-0C43DDA72A08}" type="sibTrans" cxnId="{F090B43D-C023-4BE2-B2F7-A4300010C7BA}">
      <dgm:prSet/>
      <dgm:spPr/>
      <dgm:t>
        <a:bodyPr/>
        <a:lstStyle/>
        <a:p>
          <a:endParaRPr lang="en-US" noProof="0" dirty="0">
            <a:solidFill>
              <a:schemeClr val="tx2"/>
            </a:solidFill>
          </a:endParaRPr>
        </a:p>
      </dgm:t>
    </dgm:pt>
    <dgm:pt modelId="{871205BF-5830-45DB-984D-A7978C96DA0A}">
      <dgm:prSet phldrT="[Texte]"/>
      <dgm:spPr/>
      <dgm:t>
        <a:bodyPr/>
        <a:lstStyle/>
        <a:p>
          <a:r>
            <a:rPr lang="en-US" noProof="0"/>
            <a:t>Learning via exemplary universities</a:t>
          </a:r>
          <a:endParaRPr lang="en-US" noProof="0" dirty="0"/>
        </a:p>
      </dgm:t>
    </dgm:pt>
    <dgm:pt modelId="{DA741134-B3A4-459D-9F02-D91BB06793EA}" type="parTrans" cxnId="{3BBE9DCB-2A7E-44A3-98FA-411E35F14648}">
      <dgm:prSet/>
      <dgm:spPr/>
      <dgm:t>
        <a:bodyPr/>
        <a:lstStyle/>
        <a:p>
          <a:endParaRPr lang="fr-FR"/>
        </a:p>
      </dgm:t>
    </dgm:pt>
    <dgm:pt modelId="{8484D098-244A-47DC-8C38-08F735822D1E}" type="sibTrans" cxnId="{3BBE9DCB-2A7E-44A3-98FA-411E35F14648}">
      <dgm:prSet/>
      <dgm:spPr/>
      <dgm:t>
        <a:bodyPr/>
        <a:lstStyle/>
        <a:p>
          <a:endParaRPr lang="fr-FR"/>
        </a:p>
      </dgm:t>
    </dgm:pt>
    <dgm:pt modelId="{47CAA227-9E1F-4488-9D75-93E8CFBFF0D1}" type="pres">
      <dgm:prSet presAssocID="{F46F0DD4-DA42-4CFE-A3AD-A107B7BF05E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441A11B-7D11-4ECD-8AB1-C26C0ECECB54}" type="pres">
      <dgm:prSet presAssocID="{68DF7E67-25E3-4B4F-ACA1-6E5F3F21B68A}" presName="node" presStyleLbl="node1" presStyleIdx="0" presStyleCnt="5" custScaleX="104860" custRadScaleRad="86808" custRadScaleInc="-128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E5C68D-827D-494C-BAD1-F3404F8A0146}" type="pres">
      <dgm:prSet presAssocID="{68DF7E67-25E3-4B4F-ACA1-6E5F3F21B68A}" presName="spNode" presStyleCnt="0"/>
      <dgm:spPr/>
    </dgm:pt>
    <dgm:pt modelId="{3B67E85C-7CED-4491-901E-C9767C1DEC3D}" type="pres">
      <dgm:prSet presAssocID="{72CC3BA6-6933-4A26-96EA-0EC542B0D1EE}" presName="sibTrans" presStyleLbl="sibTrans1D1" presStyleIdx="0" presStyleCnt="5"/>
      <dgm:spPr/>
      <dgm:t>
        <a:bodyPr/>
        <a:lstStyle/>
        <a:p>
          <a:endParaRPr lang="fr-FR"/>
        </a:p>
      </dgm:t>
    </dgm:pt>
    <dgm:pt modelId="{F2E4F51E-19FA-4343-987F-D30B0F28AD8D}" type="pres">
      <dgm:prSet presAssocID="{F0C3DBDA-4AEE-4629-8305-22E7A1804BD4}" presName="node" presStyleLbl="node1" presStyleIdx="1" presStyleCnt="5" custScaleX="100362" custScaleY="112683" custRadScaleRad="134340" custRadScaleInc="3009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6895FA9-3FDF-4BBB-B300-6F03583C1AE6}" type="pres">
      <dgm:prSet presAssocID="{F0C3DBDA-4AEE-4629-8305-22E7A1804BD4}" presName="spNode" presStyleCnt="0"/>
      <dgm:spPr/>
    </dgm:pt>
    <dgm:pt modelId="{9564BD62-0E59-46F1-87CE-15EAFA190BCE}" type="pres">
      <dgm:prSet presAssocID="{63996717-4775-48BA-A7A8-220942DE91F8}" presName="sibTrans" presStyleLbl="sibTrans1D1" presStyleIdx="1" presStyleCnt="5"/>
      <dgm:spPr/>
      <dgm:t>
        <a:bodyPr/>
        <a:lstStyle/>
        <a:p>
          <a:endParaRPr lang="fr-FR"/>
        </a:p>
      </dgm:t>
    </dgm:pt>
    <dgm:pt modelId="{C42FB009-7915-4115-ACA7-E1A24261C959}" type="pres">
      <dgm:prSet presAssocID="{871205BF-5830-45DB-984D-A7978C96DA0A}" presName="node" presStyleLbl="node1" presStyleIdx="2" presStyleCnt="5" custScaleX="89889" custRadScaleRad="109501" custRadScaleInc="-5518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C6A2A3-080F-47C0-85ED-DEE33A8DE03F}" type="pres">
      <dgm:prSet presAssocID="{871205BF-5830-45DB-984D-A7978C96DA0A}" presName="spNode" presStyleCnt="0"/>
      <dgm:spPr/>
    </dgm:pt>
    <dgm:pt modelId="{0A352975-E63B-46C3-A5F7-972608D334B1}" type="pres">
      <dgm:prSet presAssocID="{8484D098-244A-47DC-8C38-08F735822D1E}" presName="sibTrans" presStyleLbl="sibTrans1D1" presStyleIdx="2" presStyleCnt="5"/>
      <dgm:spPr/>
      <dgm:t>
        <a:bodyPr/>
        <a:lstStyle/>
        <a:p>
          <a:endParaRPr lang="fr-FR"/>
        </a:p>
      </dgm:t>
    </dgm:pt>
    <dgm:pt modelId="{B5F1208D-4AA2-489B-BDB7-E3699BBFD423}" type="pres">
      <dgm:prSet presAssocID="{EA72C680-354A-4738-A382-AA5D0A2B9F1F}" presName="node" presStyleLbl="node1" presStyleIdx="3" presStyleCnt="5" custScaleX="97978" custScaleY="92874" custRadScaleRad="101936" custRadScaleInc="3819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50E87C-3D4D-4350-8AD8-DAEF08C100E1}" type="pres">
      <dgm:prSet presAssocID="{EA72C680-354A-4738-A382-AA5D0A2B9F1F}" presName="spNode" presStyleCnt="0"/>
      <dgm:spPr/>
    </dgm:pt>
    <dgm:pt modelId="{377B3F45-DC1A-4D68-BE88-38A3AA361428}" type="pres">
      <dgm:prSet presAssocID="{63B75C17-7A4B-42E8-9D9D-3373CD4CA891}" presName="sibTrans" presStyleLbl="sibTrans1D1" presStyleIdx="3" presStyleCnt="5"/>
      <dgm:spPr/>
      <dgm:t>
        <a:bodyPr/>
        <a:lstStyle/>
        <a:p>
          <a:endParaRPr lang="fr-FR"/>
        </a:p>
      </dgm:t>
    </dgm:pt>
    <dgm:pt modelId="{1C519461-9133-4C3F-AE66-96EDF8F11EC3}" type="pres">
      <dgm:prSet presAssocID="{97FB55D1-87C0-428E-82A4-1A55388619FE}" presName="node" presStyleLbl="node1" presStyleIdx="4" presStyleCnt="5" custScaleX="94976" custRadScaleRad="140732" custRadScaleInc="-3199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8F04B5-4F79-4838-80B7-4A393E16080A}" type="pres">
      <dgm:prSet presAssocID="{97FB55D1-87C0-428E-82A4-1A55388619FE}" presName="spNode" presStyleCnt="0"/>
      <dgm:spPr/>
    </dgm:pt>
    <dgm:pt modelId="{1026C08D-AE85-4400-81FC-2389169A0A1E}" type="pres">
      <dgm:prSet presAssocID="{472DB27A-44F9-4D29-BF3F-0C43DDA72A08}" presName="sibTrans" presStyleLbl="sibTrans1D1" presStyleIdx="4" presStyleCnt="5"/>
      <dgm:spPr/>
      <dgm:t>
        <a:bodyPr/>
        <a:lstStyle/>
        <a:p>
          <a:endParaRPr lang="fr-FR"/>
        </a:p>
      </dgm:t>
    </dgm:pt>
  </dgm:ptLst>
  <dgm:cxnLst>
    <dgm:cxn modelId="{9A2283F1-A369-4CC7-824F-B4EAB42F985D}" type="presOf" srcId="{97FB55D1-87C0-428E-82A4-1A55388619FE}" destId="{1C519461-9133-4C3F-AE66-96EDF8F11EC3}" srcOrd="0" destOrd="0" presId="urn:microsoft.com/office/officeart/2005/8/layout/cycle5"/>
    <dgm:cxn modelId="{80F2505A-7143-4099-B75D-632E88AA5F63}" type="presOf" srcId="{8484D098-244A-47DC-8C38-08F735822D1E}" destId="{0A352975-E63B-46C3-A5F7-972608D334B1}" srcOrd="0" destOrd="0" presId="urn:microsoft.com/office/officeart/2005/8/layout/cycle5"/>
    <dgm:cxn modelId="{A51757CA-56A1-4B62-A801-FBCB7E38128D}" type="presOf" srcId="{63B75C17-7A4B-42E8-9D9D-3373CD4CA891}" destId="{377B3F45-DC1A-4D68-BE88-38A3AA361428}" srcOrd="0" destOrd="0" presId="urn:microsoft.com/office/officeart/2005/8/layout/cycle5"/>
    <dgm:cxn modelId="{3BBE9DCB-2A7E-44A3-98FA-411E35F14648}" srcId="{F46F0DD4-DA42-4CFE-A3AD-A107B7BF05E6}" destId="{871205BF-5830-45DB-984D-A7978C96DA0A}" srcOrd="2" destOrd="0" parTransId="{DA741134-B3A4-459D-9F02-D91BB06793EA}" sibTransId="{8484D098-244A-47DC-8C38-08F735822D1E}"/>
    <dgm:cxn modelId="{8C32EA67-1AE7-4C0A-90E3-8C5FB5B096F3}" srcId="{F46F0DD4-DA42-4CFE-A3AD-A107B7BF05E6}" destId="{EA72C680-354A-4738-A382-AA5D0A2B9F1F}" srcOrd="3" destOrd="0" parTransId="{7B2AFED7-84FD-49EC-B1FF-B9E9A1BC2D7F}" sibTransId="{63B75C17-7A4B-42E8-9D9D-3373CD4CA891}"/>
    <dgm:cxn modelId="{72AEED65-E587-4688-8358-F362D7D0CA48}" type="presOf" srcId="{72CC3BA6-6933-4A26-96EA-0EC542B0D1EE}" destId="{3B67E85C-7CED-4491-901E-C9767C1DEC3D}" srcOrd="0" destOrd="0" presId="urn:microsoft.com/office/officeart/2005/8/layout/cycle5"/>
    <dgm:cxn modelId="{C1DC29F4-0B7E-488A-81BA-3C67360D45BA}" srcId="{F46F0DD4-DA42-4CFE-A3AD-A107B7BF05E6}" destId="{F0C3DBDA-4AEE-4629-8305-22E7A1804BD4}" srcOrd="1" destOrd="0" parTransId="{4C5879DE-5142-4090-9C3D-116EE785D990}" sibTransId="{63996717-4775-48BA-A7A8-220942DE91F8}"/>
    <dgm:cxn modelId="{1F1BFDBF-0EEB-4F5B-AA46-63189C80D00C}" type="presOf" srcId="{871205BF-5830-45DB-984D-A7978C96DA0A}" destId="{C42FB009-7915-4115-ACA7-E1A24261C959}" srcOrd="0" destOrd="0" presId="urn:microsoft.com/office/officeart/2005/8/layout/cycle5"/>
    <dgm:cxn modelId="{00EC250A-03CC-407E-902B-CD8B5A80F9D9}" type="presOf" srcId="{F0C3DBDA-4AEE-4629-8305-22E7A1804BD4}" destId="{F2E4F51E-19FA-4343-987F-D30B0F28AD8D}" srcOrd="0" destOrd="0" presId="urn:microsoft.com/office/officeart/2005/8/layout/cycle5"/>
    <dgm:cxn modelId="{641F43E6-BA58-43D6-8E86-6BE7343E6237}" type="presOf" srcId="{F46F0DD4-DA42-4CFE-A3AD-A107B7BF05E6}" destId="{47CAA227-9E1F-4488-9D75-93E8CFBFF0D1}" srcOrd="0" destOrd="0" presId="urn:microsoft.com/office/officeart/2005/8/layout/cycle5"/>
    <dgm:cxn modelId="{DF6DB76D-0330-48F6-8C64-8DC4942C8A15}" type="presOf" srcId="{472DB27A-44F9-4D29-BF3F-0C43DDA72A08}" destId="{1026C08D-AE85-4400-81FC-2389169A0A1E}" srcOrd="0" destOrd="0" presId="urn:microsoft.com/office/officeart/2005/8/layout/cycle5"/>
    <dgm:cxn modelId="{CCD64B8C-5622-4C33-B36E-26ECFA58EE3B}" type="presOf" srcId="{EA72C680-354A-4738-A382-AA5D0A2B9F1F}" destId="{B5F1208D-4AA2-489B-BDB7-E3699BBFD423}" srcOrd="0" destOrd="0" presId="urn:microsoft.com/office/officeart/2005/8/layout/cycle5"/>
    <dgm:cxn modelId="{63D86F09-A21A-43DD-BE6E-B573E2A06DF2}" type="presOf" srcId="{63996717-4775-48BA-A7A8-220942DE91F8}" destId="{9564BD62-0E59-46F1-87CE-15EAFA190BCE}" srcOrd="0" destOrd="0" presId="urn:microsoft.com/office/officeart/2005/8/layout/cycle5"/>
    <dgm:cxn modelId="{F090B43D-C023-4BE2-B2F7-A4300010C7BA}" srcId="{F46F0DD4-DA42-4CFE-A3AD-A107B7BF05E6}" destId="{97FB55D1-87C0-428E-82A4-1A55388619FE}" srcOrd="4" destOrd="0" parTransId="{ED0FFC62-D62D-40CE-B924-2434ADFB9B3A}" sibTransId="{472DB27A-44F9-4D29-BF3F-0C43DDA72A08}"/>
    <dgm:cxn modelId="{A488814A-60AA-4D11-8104-D8F7BF3F9418}" type="presOf" srcId="{68DF7E67-25E3-4B4F-ACA1-6E5F3F21B68A}" destId="{9441A11B-7D11-4ECD-8AB1-C26C0ECECB54}" srcOrd="0" destOrd="0" presId="urn:microsoft.com/office/officeart/2005/8/layout/cycle5"/>
    <dgm:cxn modelId="{A3852BA5-764E-4B00-A2A3-B6FC55AAF8A1}" srcId="{F46F0DD4-DA42-4CFE-A3AD-A107B7BF05E6}" destId="{68DF7E67-25E3-4B4F-ACA1-6E5F3F21B68A}" srcOrd="0" destOrd="0" parTransId="{1456A436-8BB3-4EE2-9149-46DBBBCE555D}" sibTransId="{72CC3BA6-6933-4A26-96EA-0EC542B0D1EE}"/>
    <dgm:cxn modelId="{0783E37F-DFD9-4BF4-8EF2-DACE54EC9734}" type="presParOf" srcId="{47CAA227-9E1F-4488-9D75-93E8CFBFF0D1}" destId="{9441A11B-7D11-4ECD-8AB1-C26C0ECECB54}" srcOrd="0" destOrd="0" presId="urn:microsoft.com/office/officeart/2005/8/layout/cycle5"/>
    <dgm:cxn modelId="{093EC3E5-9149-4733-B744-7F3EC0E21F52}" type="presParOf" srcId="{47CAA227-9E1F-4488-9D75-93E8CFBFF0D1}" destId="{FEE5C68D-827D-494C-BAD1-F3404F8A0146}" srcOrd="1" destOrd="0" presId="urn:microsoft.com/office/officeart/2005/8/layout/cycle5"/>
    <dgm:cxn modelId="{A778BEFF-115D-4A0F-ADB8-1CD0E65B9737}" type="presParOf" srcId="{47CAA227-9E1F-4488-9D75-93E8CFBFF0D1}" destId="{3B67E85C-7CED-4491-901E-C9767C1DEC3D}" srcOrd="2" destOrd="0" presId="urn:microsoft.com/office/officeart/2005/8/layout/cycle5"/>
    <dgm:cxn modelId="{F573063C-BF7B-4872-ACC8-CF16CE9DDDB2}" type="presParOf" srcId="{47CAA227-9E1F-4488-9D75-93E8CFBFF0D1}" destId="{F2E4F51E-19FA-4343-987F-D30B0F28AD8D}" srcOrd="3" destOrd="0" presId="urn:microsoft.com/office/officeart/2005/8/layout/cycle5"/>
    <dgm:cxn modelId="{BF38E509-37F4-40BE-A70F-D9C23E1B412B}" type="presParOf" srcId="{47CAA227-9E1F-4488-9D75-93E8CFBFF0D1}" destId="{C6895FA9-3FDF-4BBB-B300-6F03583C1AE6}" srcOrd="4" destOrd="0" presId="urn:microsoft.com/office/officeart/2005/8/layout/cycle5"/>
    <dgm:cxn modelId="{5EBEFB14-3118-4FE5-95F9-8A55D5A37686}" type="presParOf" srcId="{47CAA227-9E1F-4488-9D75-93E8CFBFF0D1}" destId="{9564BD62-0E59-46F1-87CE-15EAFA190BCE}" srcOrd="5" destOrd="0" presId="urn:microsoft.com/office/officeart/2005/8/layout/cycle5"/>
    <dgm:cxn modelId="{CBEA475C-516F-486D-B293-664D31C42FA0}" type="presParOf" srcId="{47CAA227-9E1F-4488-9D75-93E8CFBFF0D1}" destId="{C42FB009-7915-4115-ACA7-E1A24261C959}" srcOrd="6" destOrd="0" presId="urn:microsoft.com/office/officeart/2005/8/layout/cycle5"/>
    <dgm:cxn modelId="{C5299766-D086-495F-A8C2-336293B3B5A4}" type="presParOf" srcId="{47CAA227-9E1F-4488-9D75-93E8CFBFF0D1}" destId="{B2C6A2A3-080F-47C0-85ED-DEE33A8DE03F}" srcOrd="7" destOrd="0" presId="urn:microsoft.com/office/officeart/2005/8/layout/cycle5"/>
    <dgm:cxn modelId="{D85BD48D-3A42-4D07-BAD3-EF4A9F0F1257}" type="presParOf" srcId="{47CAA227-9E1F-4488-9D75-93E8CFBFF0D1}" destId="{0A352975-E63B-46C3-A5F7-972608D334B1}" srcOrd="8" destOrd="0" presId="urn:microsoft.com/office/officeart/2005/8/layout/cycle5"/>
    <dgm:cxn modelId="{7E6950BA-012C-4842-9A03-8E9FD77C0627}" type="presParOf" srcId="{47CAA227-9E1F-4488-9D75-93E8CFBFF0D1}" destId="{B5F1208D-4AA2-489B-BDB7-E3699BBFD423}" srcOrd="9" destOrd="0" presId="urn:microsoft.com/office/officeart/2005/8/layout/cycle5"/>
    <dgm:cxn modelId="{63F4BE7D-2E01-4521-A1AC-0AD51F86EE66}" type="presParOf" srcId="{47CAA227-9E1F-4488-9D75-93E8CFBFF0D1}" destId="{4F50E87C-3D4D-4350-8AD8-DAEF08C100E1}" srcOrd="10" destOrd="0" presId="urn:microsoft.com/office/officeart/2005/8/layout/cycle5"/>
    <dgm:cxn modelId="{5BFD3251-4A1D-4337-AD54-3C2F56D4181C}" type="presParOf" srcId="{47CAA227-9E1F-4488-9D75-93E8CFBFF0D1}" destId="{377B3F45-DC1A-4D68-BE88-38A3AA361428}" srcOrd="11" destOrd="0" presId="urn:microsoft.com/office/officeart/2005/8/layout/cycle5"/>
    <dgm:cxn modelId="{BBF0FB07-F430-42CB-B019-608E5031F631}" type="presParOf" srcId="{47CAA227-9E1F-4488-9D75-93E8CFBFF0D1}" destId="{1C519461-9133-4C3F-AE66-96EDF8F11EC3}" srcOrd="12" destOrd="0" presId="urn:microsoft.com/office/officeart/2005/8/layout/cycle5"/>
    <dgm:cxn modelId="{2296F7A6-1E27-4A88-A740-EA1E5E4A2A19}" type="presParOf" srcId="{47CAA227-9E1F-4488-9D75-93E8CFBFF0D1}" destId="{018F04B5-4F79-4838-80B7-4A393E16080A}" srcOrd="13" destOrd="0" presId="urn:microsoft.com/office/officeart/2005/8/layout/cycle5"/>
    <dgm:cxn modelId="{2301F37A-B16C-4BAA-892B-48E8DA982A64}" type="presParOf" srcId="{47CAA227-9E1F-4488-9D75-93E8CFBFF0D1}" destId="{1026C08D-AE85-4400-81FC-2389169A0A1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1A11B-7D11-4ECD-8AB1-C26C0ECECB54}">
      <dsp:nvSpPr>
        <dsp:cNvPr id="0" name=""/>
        <dsp:cNvSpPr/>
      </dsp:nvSpPr>
      <dsp:spPr>
        <a:xfrm>
          <a:off x="4890338" y="239428"/>
          <a:ext cx="1445572" cy="8960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/>
            <a:t>Strategies for EU-MS joint </a:t>
          </a:r>
          <a:r>
            <a:rPr lang="en-US" sz="1600" kern="1200" noProof="0" dirty="0" smtClean="0"/>
            <a:t>funding actions</a:t>
          </a:r>
          <a:endParaRPr lang="en-US" sz="1600" kern="1200" noProof="0" dirty="0"/>
        </a:p>
      </dsp:txBody>
      <dsp:txXfrm>
        <a:off x="4934081" y="283171"/>
        <a:ext cx="1358086" cy="808587"/>
      </dsp:txXfrm>
    </dsp:sp>
    <dsp:sp modelId="{3B67E85C-7CED-4491-901E-C9767C1DEC3D}">
      <dsp:nvSpPr>
        <dsp:cNvPr id="0" name=""/>
        <dsp:cNvSpPr/>
      </dsp:nvSpPr>
      <dsp:spPr>
        <a:xfrm>
          <a:off x="4879089" y="791262"/>
          <a:ext cx="3582029" cy="3582029"/>
        </a:xfrm>
        <a:custGeom>
          <a:avLst/>
          <a:gdLst/>
          <a:ahLst/>
          <a:cxnLst/>
          <a:rect l="0" t="0" r="0" b="0"/>
          <a:pathLst>
            <a:path>
              <a:moveTo>
                <a:pt x="1782053" y="22"/>
              </a:moveTo>
              <a:arcTo wR="1791014" hR="1791014" stAng="16182800" swAng="20050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4F51E-19FA-4343-987F-D30B0F28AD8D}">
      <dsp:nvSpPr>
        <dsp:cNvPr id="0" name=""/>
        <dsp:cNvSpPr/>
      </dsp:nvSpPr>
      <dsp:spPr>
        <a:xfrm>
          <a:off x="7368496" y="1285234"/>
          <a:ext cx="1383564" cy="10097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/>
            <a:t>Exploring co-creation cases in FS Labs </a:t>
          </a:r>
          <a:endParaRPr lang="en-US" sz="1600" kern="1200" noProof="0" dirty="0"/>
        </a:p>
      </dsp:txBody>
      <dsp:txXfrm>
        <a:off x="7417787" y="1334525"/>
        <a:ext cx="1284982" cy="911140"/>
      </dsp:txXfrm>
    </dsp:sp>
    <dsp:sp modelId="{9564BD62-0E59-46F1-87CE-15EAFA190BCE}">
      <dsp:nvSpPr>
        <dsp:cNvPr id="0" name=""/>
        <dsp:cNvSpPr/>
      </dsp:nvSpPr>
      <dsp:spPr>
        <a:xfrm>
          <a:off x="4659884" y="-189840"/>
          <a:ext cx="3582029" cy="3582029"/>
        </a:xfrm>
        <a:custGeom>
          <a:avLst/>
          <a:gdLst/>
          <a:ahLst/>
          <a:cxnLst/>
          <a:rect l="0" t="0" r="0" b="0"/>
          <a:pathLst>
            <a:path>
              <a:moveTo>
                <a:pt x="3354568" y="2664533"/>
              </a:moveTo>
              <a:arcTo wR="1791014" hR="1791014" stAng="1751461" swAng="11779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2FB009-7915-4115-ACA7-E1A24261C959}">
      <dsp:nvSpPr>
        <dsp:cNvPr id="0" name=""/>
        <dsp:cNvSpPr/>
      </dsp:nvSpPr>
      <dsp:spPr>
        <a:xfrm>
          <a:off x="6562640" y="3072276"/>
          <a:ext cx="1239186" cy="8960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/>
            <a:t>Learning via exemplary universities</a:t>
          </a:r>
          <a:endParaRPr lang="en-US" sz="1600" kern="1200" noProof="0" dirty="0"/>
        </a:p>
      </dsp:txBody>
      <dsp:txXfrm>
        <a:off x="6606383" y="3116019"/>
        <a:ext cx="1151700" cy="808587"/>
      </dsp:txXfrm>
    </dsp:sp>
    <dsp:sp modelId="{0A352975-E63B-46C3-A5F7-972608D334B1}">
      <dsp:nvSpPr>
        <dsp:cNvPr id="0" name=""/>
        <dsp:cNvSpPr/>
      </dsp:nvSpPr>
      <dsp:spPr>
        <a:xfrm>
          <a:off x="4065864" y="558652"/>
          <a:ext cx="3582029" cy="3582029"/>
        </a:xfrm>
        <a:custGeom>
          <a:avLst/>
          <a:gdLst/>
          <a:ahLst/>
          <a:cxnLst/>
          <a:rect l="0" t="0" r="0" b="0"/>
          <a:pathLst>
            <a:path>
              <a:moveTo>
                <a:pt x="2260741" y="3519335"/>
              </a:moveTo>
              <a:arcTo wR="1791014" hR="1791014" stAng="4487718" swAng="193349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1208D-4AA2-489B-BDB7-E3699BBFD423}">
      <dsp:nvSpPr>
        <dsp:cNvPr id="0" name=""/>
        <dsp:cNvSpPr/>
      </dsp:nvSpPr>
      <dsp:spPr>
        <a:xfrm>
          <a:off x="3726584" y="3111031"/>
          <a:ext cx="1350699" cy="8322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/>
            <a:t>Establishing the RIPE agenda</a:t>
          </a:r>
        </a:p>
      </dsp:txBody>
      <dsp:txXfrm>
        <a:off x="3767210" y="3151657"/>
        <a:ext cx="1269447" cy="750967"/>
      </dsp:txXfrm>
    </dsp:sp>
    <dsp:sp modelId="{377B3F45-DC1A-4D68-BE88-38A3AA361428}">
      <dsp:nvSpPr>
        <dsp:cNvPr id="0" name=""/>
        <dsp:cNvSpPr/>
      </dsp:nvSpPr>
      <dsp:spPr>
        <a:xfrm>
          <a:off x="3000055" y="-329006"/>
          <a:ext cx="3582029" cy="3582029"/>
        </a:xfrm>
        <a:custGeom>
          <a:avLst/>
          <a:gdLst/>
          <a:ahLst/>
          <a:cxnLst/>
          <a:rect l="0" t="0" r="0" b="0"/>
          <a:pathLst>
            <a:path>
              <a:moveTo>
                <a:pt x="866649" y="3325056"/>
              </a:moveTo>
              <a:arcTo wR="1791014" hR="1791014" stAng="7264311" swAng="151234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19461-9133-4C3F-AE66-96EDF8F11EC3}">
      <dsp:nvSpPr>
        <dsp:cNvPr id="0" name=""/>
        <dsp:cNvSpPr/>
      </dsp:nvSpPr>
      <dsp:spPr>
        <a:xfrm>
          <a:off x="2562254" y="1340343"/>
          <a:ext cx="1309314" cy="8960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/>
            <a:t>Analyzing trade-offs &amp; co-benefits</a:t>
          </a:r>
          <a:endParaRPr lang="en-US" sz="1600" kern="1200" noProof="0" dirty="0"/>
        </a:p>
      </dsp:txBody>
      <dsp:txXfrm>
        <a:off x="2605997" y="1384086"/>
        <a:ext cx="1221828" cy="808587"/>
      </dsp:txXfrm>
    </dsp:sp>
    <dsp:sp modelId="{1026C08D-AE85-4400-81FC-2389169A0A1E}">
      <dsp:nvSpPr>
        <dsp:cNvPr id="0" name=""/>
        <dsp:cNvSpPr/>
      </dsp:nvSpPr>
      <dsp:spPr>
        <a:xfrm>
          <a:off x="2753317" y="876909"/>
          <a:ext cx="3582029" cy="3582029"/>
        </a:xfrm>
        <a:custGeom>
          <a:avLst/>
          <a:gdLst/>
          <a:ahLst/>
          <a:cxnLst/>
          <a:rect l="0" t="0" r="0" b="0"/>
          <a:pathLst>
            <a:path>
              <a:moveTo>
                <a:pt x="845040" y="270203"/>
              </a:moveTo>
              <a:arcTo wR="1791014" hR="1791014" stAng="14287056" swAng="196448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CAFE7-C7C7-46D5-B367-525A764890CB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6A25-016C-4C44-9F92-9001818AF4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846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7FEBD-EF80-9534-36AA-32F1B593BD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569" y="1122363"/>
            <a:ext cx="10166431" cy="238760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GB" dirty="0"/>
              <a:t>Document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DA9D8-F110-13C8-4C0C-56B456A0EA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1569" y="3602038"/>
            <a:ext cx="10166431" cy="62272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Author name &amp; surname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28C79-7780-7006-22AB-BB2E25A4FB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569" y="4580354"/>
            <a:ext cx="11257044" cy="191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3B6671-1CF2-8CB2-A829-30D5A4DF8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0526" y="534258"/>
            <a:ext cx="2328862" cy="496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66561B-F8DE-BC9C-40FE-11FACE9E5B36}"/>
              </a:ext>
            </a:extLst>
          </p:cNvPr>
          <p:cNvSpPr txBox="1"/>
          <p:nvPr userDrawn="1"/>
        </p:nvSpPr>
        <p:spPr>
          <a:xfrm>
            <a:off x="501569" y="6242323"/>
            <a:ext cx="339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Outfit" pitchFamily="2" charset="0"/>
              </a:rPr>
              <a:t>www.foodpaths.com</a:t>
            </a:r>
            <a:endParaRPr lang="en-GB" sz="1400" dirty="0">
              <a:latin typeface="Outfit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3504EF-8325-A8BD-568D-93E7EF5169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771" y="193431"/>
            <a:ext cx="3562180" cy="11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4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EC7D00-A3F1-22CF-8B3F-141341CC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4EBCB7-4B65-C77E-73B8-29BA8CB36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032" y="1984375"/>
            <a:ext cx="25334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636302B-73D6-D95E-9E24-268708D12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032" y="2808287"/>
            <a:ext cx="2533439" cy="333957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BAB8FE7-3567-B331-4699-7F9F34348F0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374782" y="1984375"/>
            <a:ext cx="25334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26DCBF7-8168-C0DB-5D3E-E1F165E3CB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374782" y="2808287"/>
            <a:ext cx="2533439" cy="333957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38AB83E-9D4C-515E-1C50-AD3E18D381F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27532" y="1984375"/>
            <a:ext cx="25334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640CEDE-CFA6-3A2C-2F77-9E417F08A0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27532" y="2808287"/>
            <a:ext cx="2533439" cy="333957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D5D9E8D-96E2-161F-3C89-91C9BB331F5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236529" y="1984375"/>
            <a:ext cx="25334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A42126AE-CC30-07BA-4C61-393947A0B0D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236529" y="2808287"/>
            <a:ext cx="2533439" cy="333957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06B6F9-A78E-A7F4-8668-045ECD8CDC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6CC8B7-EEF5-DA65-0B2C-EE91739DB0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3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EC7D00-A3F1-22CF-8B3F-141341CC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4EBCB7-4B65-C77E-73B8-29BA8CB36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032" y="1984375"/>
            <a:ext cx="37145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636302B-73D6-D95E-9E24-268708D12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032" y="2808287"/>
            <a:ext cx="3714539" cy="343575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BAB8FE7-3567-B331-4699-7F9F34348F0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305471" y="1984375"/>
            <a:ext cx="37145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26DCBF7-8168-C0DB-5D3E-E1F165E3CB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305471" y="2808287"/>
            <a:ext cx="3714539" cy="343575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38AB83E-9D4C-515E-1C50-AD3E18D381F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8910" y="1984375"/>
            <a:ext cx="37145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640CEDE-CFA6-3A2C-2F77-9E417F08A0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8910" y="2808287"/>
            <a:ext cx="3714539" cy="343575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99F45F-5255-0607-0A9D-99E9FDDC2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3A135A-D743-0A69-FC1C-415D2CF51E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7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EC7D00-A3F1-22CF-8B3F-141341CC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4EBCB7-4B65-C77E-73B8-29BA8CB36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032" y="1984375"/>
            <a:ext cx="37145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636302B-73D6-D95E-9E24-268708D12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032" y="2808287"/>
            <a:ext cx="3714539" cy="343575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BAB8FE7-3567-B331-4699-7F9F34348F0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305471" y="1984375"/>
            <a:ext cx="37145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26DCBF7-8168-C0DB-5D3E-E1F165E3CB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305471" y="2808287"/>
            <a:ext cx="3714539" cy="343575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38AB83E-9D4C-515E-1C50-AD3E18D381F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8910" y="1984375"/>
            <a:ext cx="3714539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640CEDE-CFA6-3A2C-2F77-9E417F08A0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8910" y="2808287"/>
            <a:ext cx="3714539" cy="343575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A135A-D743-0A69-FC1C-415D2CF51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1E656-628F-BA93-31A1-D797E44FC8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 flipV="1">
            <a:off x="1925946" y="4256593"/>
            <a:ext cx="4592210" cy="47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73F99-A808-1C09-2E17-A33A64B09C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 flipV="1">
            <a:off x="5814775" y="4256594"/>
            <a:ext cx="4592210" cy="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28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EC7D00-A3F1-22CF-8B3F-141341CC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6B70F9-1934-B2BB-D062-A0B210B9C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87C2C0-6A6C-C05D-A940-765420D3C6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9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60175-9FA3-2B43-DF6F-3BF761D06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1A0C3E-039A-5CA5-99B4-FEABDC5830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11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B08AC-592E-0D77-196A-65BD282F8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2049462"/>
            <a:ext cx="6720261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19C95-B5AB-04C6-7486-4017D044C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032" y="2057400"/>
            <a:ext cx="4349994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4111BA-C08F-1D40-3EBB-A8FFA300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229600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96D14-3407-6B98-CE5A-B40352CBA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5EDA86-819E-1254-3169-1CE866D53D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8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13C3-EE39-7D1F-871A-E6CC9E80B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58678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6D697-1539-BBAC-8141-868757F21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032" y="2057400"/>
            <a:ext cx="4349994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D0C057-E237-3A38-7CA6-2B034B45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7B9EE8-4FEE-019C-885A-CD986A809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157870-C31F-35DE-6079-93BF0CFD29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76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CBA0-3909-D88E-F604-E4A69417E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6533" y="1919286"/>
            <a:ext cx="8754534" cy="2039816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2CC8E-1B0A-8805-6F5F-5DD032C43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6533" y="4240456"/>
            <a:ext cx="8754534" cy="8264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27C5D-142E-6E95-3BBE-25CB4FBCD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0448" y="1253718"/>
            <a:ext cx="1765898" cy="1442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D3E72-454B-AEA6-D4A1-41BCDB6932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 flipH="1">
            <a:off x="10455468" y="5219333"/>
            <a:ext cx="2759643" cy="111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1132B-2359-8734-9904-5C822967FA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49840" y="396695"/>
            <a:ext cx="2792540" cy="9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11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7FEBD-EF80-9534-36AA-32F1B593BD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569" y="1122363"/>
            <a:ext cx="10166431" cy="238760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GB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DA9D8-F110-13C8-4C0C-56B456A0EA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1569" y="3602038"/>
            <a:ext cx="10166431" cy="62272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Questions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28C79-7780-7006-22AB-BB2E25A4FB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569" y="2070887"/>
            <a:ext cx="11257044" cy="191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3B6671-1CF2-8CB2-A829-30D5A4DF8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0526" y="5908310"/>
            <a:ext cx="2328862" cy="49603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361DB9-0E91-B0BA-36A2-92748D21528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39498" y="5781618"/>
            <a:ext cx="4719115" cy="622722"/>
          </a:xfrm>
        </p:spPr>
        <p:txBody>
          <a:bodyPr anchor="b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Contact email address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2BCF6-EFD4-45F2-FC0E-F5959C137F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0580" y="5559250"/>
            <a:ext cx="3562180" cy="11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89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basic content split in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E03C0-2440-4B98-B300-675329F5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B20084-1B3B-4B85-A684-2B95C1C18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D1EBA27-9AD4-4643-AE83-420CDEBF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1B663E5C-33D2-444B-A33C-2AA66ED36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7255" y="6301627"/>
            <a:ext cx="775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58552FB4-6126-419A-8B17-AF4C32E2283C}" type="slidenum">
              <a:rPr lang="nl-BE" smtClean="0"/>
              <a:pPr/>
              <a:t>‹N°›</a:t>
            </a:fld>
            <a:endParaRPr lang="nl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0D0735-3D68-4A77-B480-128DD11B9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9808"/>
          <a:stretch/>
        </p:blipFill>
        <p:spPr>
          <a:xfrm>
            <a:off x="8937432" y="5770439"/>
            <a:ext cx="2469823" cy="1022919"/>
          </a:xfrm>
          <a:prstGeom prst="rect">
            <a:avLst/>
          </a:prstGeom>
        </p:spPr>
      </p:pic>
      <p:pic>
        <p:nvPicPr>
          <p:cNvPr id="7" name="Afbeelding 17">
            <a:extLst>
              <a:ext uri="{FF2B5EF4-FFF2-40B4-BE49-F238E27FC236}">
                <a16:creationId xmlns:a16="http://schemas.microsoft.com/office/drawing/2014/main" id="{FBAA2B91-8B14-43E3-9375-FACB91665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30666" r="13537" b="45734"/>
          <a:stretch/>
        </p:blipFill>
        <p:spPr>
          <a:xfrm>
            <a:off x="783337" y="5487643"/>
            <a:ext cx="1831848" cy="83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 slide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CBA0-3909-D88E-F604-E4A69417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69" y="1389185"/>
            <a:ext cx="10845881" cy="2039816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2CC8E-1B0A-8805-6F5F-5DD032C43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69" y="3710355"/>
            <a:ext cx="10845881" cy="8264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FD7574-6E3E-42A1-7069-00A11F39B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 flipH="1">
            <a:off x="-80353" y="5829966"/>
            <a:ext cx="3099834" cy="1250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13916D-3C41-67F4-794E-4F5A17DE4C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7450" y="2989385"/>
            <a:ext cx="1440473" cy="1402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124FDA-30F3-52D9-2FC7-B6247C3608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7450" y="4536831"/>
            <a:ext cx="1440473" cy="140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EF53B-CC1A-89A6-AD57-F3DD055E17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805" y="279339"/>
            <a:ext cx="2792540" cy="936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032BA-D086-F981-500D-C19903F668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68757" y="455550"/>
            <a:ext cx="2792541" cy="5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ransition slide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CBA0-3909-D88E-F604-E4A69417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69" y="1389185"/>
            <a:ext cx="10845881" cy="2039816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2CC8E-1B0A-8805-6F5F-5DD032C43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69" y="3710355"/>
            <a:ext cx="10845881" cy="8264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FD7574-6E3E-42A1-7069-00A11F39B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 flipH="1">
            <a:off x="-80353" y="5829966"/>
            <a:ext cx="3099834" cy="1250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13916D-3C41-67F4-794E-4F5A17DE4C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7450" y="2989385"/>
            <a:ext cx="1440473" cy="1402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124FDA-30F3-52D9-2FC7-B6247C3608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7450" y="4536831"/>
            <a:ext cx="1440473" cy="140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EF53B-CC1A-89A6-AD57-F3DD055E17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805" y="279339"/>
            <a:ext cx="2792540" cy="9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 slide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CBA0-3909-D88E-F604-E4A69417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69" y="1389185"/>
            <a:ext cx="10845881" cy="2039816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2CC8E-1B0A-8805-6F5F-5DD032C43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69" y="3710355"/>
            <a:ext cx="10845881" cy="8264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FD7574-6E3E-42A1-7069-00A11F39B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1001182" y="5243220"/>
            <a:ext cx="2759643" cy="1112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0B5F5-EC3D-FBE4-567A-53BA4B9938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337177" y="-585855"/>
            <a:ext cx="1645563" cy="3522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CB582-C253-2159-E59E-477F1514BB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805" y="279339"/>
            <a:ext cx="2792540" cy="9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6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 slide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CBA0-3909-D88E-F604-E4A69417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69" y="1389185"/>
            <a:ext cx="10845881" cy="2039816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2CC8E-1B0A-8805-6F5F-5DD032C43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69" y="3710355"/>
            <a:ext cx="10845881" cy="8264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C4EE2-65B7-2046-2CD0-56234A2384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6508" y="4123593"/>
            <a:ext cx="3583923" cy="3613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EE014A-6A44-C8D4-71B1-2F4AC40B03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805" y="279339"/>
            <a:ext cx="2792540" cy="9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7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AAD9-0E96-5140-89A0-03B2D0C0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1456F-49C8-E460-539D-15FF28324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825625"/>
            <a:ext cx="11481418" cy="410039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26D24-104E-D410-623A-45CD19354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69C0D3-1D84-DCC0-D4BF-E3F906BEC0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AAD9-0E96-5140-89A0-03B2D0C0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1456F-49C8-E460-539D-15FF28324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825625"/>
            <a:ext cx="11481418" cy="410039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C0D3-1D84-DCC0-D4BF-E3F906BE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9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337AE-A5A1-16A7-F24B-221DD060B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031" y="1825625"/>
            <a:ext cx="5597769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9E954-F3DB-906F-1270-7468F5FFB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31249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62EAB6-0B21-5C5B-BBA4-89BCDB5AD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1440EE-7907-A318-FD30-468701381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E095D6-2C9E-6C75-EEFF-9A2C850243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7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44988-5F5F-C41B-AF4F-5F8070A6E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032" y="1984375"/>
            <a:ext cx="55755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BD4AE-F7D1-D786-C119-07D7686CE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032" y="2808287"/>
            <a:ext cx="5575544" cy="34618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39806-D8E0-FBD2-9656-555E6128B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4375"/>
            <a:ext cx="573124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8D3599-B4EF-F61C-20B7-83B4EA5DE9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808287"/>
            <a:ext cx="5731249" cy="34618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993BD4-E659-C9FB-0B5C-2F0ECC5C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159261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20487F-464D-9717-19E1-98012BCCD6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31" y="6450504"/>
            <a:ext cx="11481418" cy="831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6BB5F3-0A25-17C3-7256-E5F04D9A51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1160" y="247559"/>
            <a:ext cx="2824681" cy="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E4AE91-0001-057C-1E4A-387F3C1B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5" y="365125"/>
            <a:ext cx="11394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122D4-4432-2A71-662B-0A4A04B15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615" y="1825625"/>
            <a:ext cx="113948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27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8" r:id="rId3"/>
    <p:sldLayoutId id="2147483660" r:id="rId4"/>
    <p:sldLayoutId id="2147483661" r:id="rId5"/>
    <p:sldLayoutId id="2147483650" r:id="rId6"/>
    <p:sldLayoutId id="2147483666" r:id="rId7"/>
    <p:sldLayoutId id="2147483652" r:id="rId8"/>
    <p:sldLayoutId id="2147483653" r:id="rId9"/>
    <p:sldLayoutId id="2147483654" r:id="rId10"/>
    <p:sldLayoutId id="2147483663" r:id="rId11"/>
    <p:sldLayoutId id="2147483667" r:id="rId12"/>
    <p:sldLayoutId id="2147483662" r:id="rId13"/>
    <p:sldLayoutId id="2147483655" r:id="rId14"/>
    <p:sldLayoutId id="2147483656" r:id="rId15"/>
    <p:sldLayoutId id="2147483657" r:id="rId16"/>
    <p:sldLayoutId id="2147483664" r:id="rId17"/>
    <p:sldLayoutId id="2147483665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ifs.2022.03.027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hugo.de-vries@inrae.fr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car-europe.org/images/FOOD/Main_actions/SFS_Partnership_SRIA_31012023.pdf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20" Type="http://schemas.openxmlformats.org/officeDocument/2006/relationships/image" Target="NUL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://www.foodpaths.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C122C-8EAD-C0A0-24EE-EEECCEDF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69" y="1164427"/>
            <a:ext cx="10845881" cy="2039816"/>
          </a:xfrm>
        </p:spPr>
        <p:txBody>
          <a:bodyPr/>
          <a:lstStyle/>
          <a:p>
            <a:r>
              <a:rPr lang="en-GB" dirty="0" err="1"/>
              <a:t>FOODPathS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41508-000E-00F3-2185-693131BC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69" y="3741459"/>
            <a:ext cx="11468758" cy="826476"/>
          </a:xfrm>
        </p:spPr>
        <p:txBody>
          <a:bodyPr>
            <a:normAutofit/>
          </a:bodyPr>
          <a:lstStyle/>
          <a:p>
            <a:r>
              <a:rPr lang="en-GB" dirty="0" smtClean="0"/>
              <a:t>23/5/2023 – </a:t>
            </a:r>
            <a:r>
              <a:rPr lang="fr-FR" dirty="0" smtClean="0"/>
              <a:t>ERIAFF </a:t>
            </a:r>
            <a:r>
              <a:rPr lang="fr-FR" dirty="0" err="1" smtClean="0"/>
              <a:t>Annual</a:t>
            </a:r>
            <a:r>
              <a:rPr lang="fr-FR" dirty="0" smtClean="0"/>
              <a:t> </a:t>
            </a:r>
            <a:r>
              <a:rPr lang="fr-FR" dirty="0" err="1" smtClean="0"/>
              <a:t>Conference</a:t>
            </a:r>
            <a:r>
              <a:rPr lang="fr-FR" dirty="0" smtClean="0"/>
              <a:t>, Bolzano</a:t>
            </a:r>
            <a:r>
              <a:rPr lang="en-US" dirty="0" smtClean="0"/>
              <a:t>’</a:t>
            </a:r>
          </a:p>
          <a:p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DB72B17-80AA-7B13-AB69-3A3ABEE77D25}"/>
              </a:ext>
            </a:extLst>
          </p:cNvPr>
          <p:cNvSpPr txBox="1">
            <a:spLocks/>
          </p:cNvSpPr>
          <p:nvPr/>
        </p:nvSpPr>
        <p:spPr>
          <a:xfrm>
            <a:off x="501568" y="3192271"/>
            <a:ext cx="10166431" cy="4056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schemeClr val="bg1"/>
                </a:solidFill>
              </a:rPr>
              <a:t>With Regions co-creating the </a:t>
            </a:r>
            <a:r>
              <a:rPr lang="en-GB" b="1" dirty="0">
                <a:solidFill>
                  <a:schemeClr val="bg1"/>
                </a:solidFill>
              </a:rPr>
              <a:t>'Sustainable FOOD Systems (SFS) </a:t>
            </a:r>
            <a:r>
              <a:rPr lang="en-GB" b="1" dirty="0" err="1">
                <a:solidFill>
                  <a:schemeClr val="bg1"/>
                </a:solidFill>
              </a:rPr>
              <a:t>PArTnersHip</a:t>
            </a:r>
            <a:r>
              <a:rPr lang="en-GB" b="1" dirty="0">
                <a:solidFill>
                  <a:schemeClr val="bg1"/>
                </a:solidFill>
              </a:rPr>
              <a:t>'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F94A4FB-7F97-E9E0-B498-E7AAE1ACCDC1}"/>
              </a:ext>
            </a:extLst>
          </p:cNvPr>
          <p:cNvSpPr txBox="1">
            <a:spLocks/>
          </p:cNvSpPr>
          <p:nvPr/>
        </p:nvSpPr>
        <p:spPr>
          <a:xfrm>
            <a:off x="501567" y="4154697"/>
            <a:ext cx="10166431" cy="4056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Hugo de </a:t>
            </a:r>
            <a:r>
              <a:rPr lang="en-GB" dirty="0" err="1" smtClean="0">
                <a:solidFill>
                  <a:schemeClr val="bg1"/>
                </a:solidFill>
              </a:rPr>
              <a:t>Vries</a:t>
            </a:r>
            <a:r>
              <a:rPr lang="en-GB" dirty="0" smtClean="0">
                <a:solidFill>
                  <a:schemeClr val="bg1"/>
                </a:solidFill>
              </a:rPr>
              <a:t>, Project coordinator </a:t>
            </a:r>
            <a:r>
              <a:rPr lang="en-GB" dirty="0" err="1" smtClean="0">
                <a:solidFill>
                  <a:schemeClr val="bg1"/>
                </a:solidFill>
              </a:rPr>
              <a:t>FOODPathS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4" t="39487" r="30678" b="39227"/>
          <a:stretch>
            <a:fillRect/>
          </a:stretch>
        </p:blipFill>
        <p:spPr bwMode="auto">
          <a:xfrm>
            <a:off x="9183009" y="0"/>
            <a:ext cx="3008992" cy="93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5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72EA-B6FB-7661-6D19-137BDA82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854973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E.g. Presenting your regional FS cases in a joint ‘vitrine’ </a:t>
            </a:r>
            <a:br>
              <a:rPr lang="en-GB" sz="3200" dirty="0" smtClean="0"/>
            </a:br>
            <a:r>
              <a:rPr lang="en-GB" sz="2200" i="1" dirty="0" smtClean="0"/>
              <a:t>(please think about games that we all play)</a:t>
            </a:r>
            <a:endParaRPr lang="en-GB" sz="3200" dirty="0"/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4B3E25CA-DC8A-59E1-5501-89E54E5C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7" y="2243790"/>
            <a:ext cx="6725965" cy="33008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B952DB-DD0E-AE57-679E-BCBDAABCC82C}"/>
              </a:ext>
            </a:extLst>
          </p:cNvPr>
          <p:cNvSpPr/>
          <p:nvPr/>
        </p:nvSpPr>
        <p:spPr>
          <a:xfrm>
            <a:off x="488527" y="6131066"/>
            <a:ext cx="3603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Modified from: de </a:t>
            </a:r>
            <a:r>
              <a:rPr lang="en-US" sz="1200" dirty="0" err="1"/>
              <a:t>Vries</a:t>
            </a:r>
            <a:r>
              <a:rPr lang="en-US" sz="1200" dirty="0"/>
              <a:t>, </a:t>
            </a:r>
            <a:r>
              <a:rPr lang="en-US" sz="1200" dirty="0" smtClean="0"/>
              <a:t>Donner, Axelos </a:t>
            </a:r>
            <a:r>
              <a:rPr lang="en-US" sz="1200" dirty="0"/>
              <a:t>2022 in </a:t>
            </a:r>
            <a:r>
              <a:rPr lang="en-GB" sz="1200" u="sng" dirty="0"/>
              <a:t>TIFS, </a:t>
            </a:r>
            <a:r>
              <a:rPr lang="fr-FR" sz="1200" dirty="0"/>
              <a:t/>
            </a:r>
            <a:br>
              <a:rPr lang="fr-FR" sz="1200" dirty="0"/>
            </a:br>
            <a:r>
              <a:rPr lang="fr-FR" sz="1200" dirty="0">
                <a:hlinkClick r:id="rId3"/>
              </a:rPr>
              <a:t>https://doi.org/10.1016/j.tifs.2022.03.027</a:t>
            </a:r>
            <a:endParaRPr lang="en-GB" sz="1200" u="sng" dirty="0"/>
          </a:p>
        </p:txBody>
      </p:sp>
      <p:pic>
        <p:nvPicPr>
          <p:cNvPr id="8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4" t="39487" r="30678" b="39227"/>
          <a:stretch>
            <a:fillRect/>
          </a:stretch>
        </p:blipFill>
        <p:spPr bwMode="auto">
          <a:xfrm>
            <a:off x="10963835" y="6469452"/>
            <a:ext cx="1222398" cy="38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033" y="1027906"/>
            <a:ext cx="3852646" cy="5227856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>
            <a:off x="7398327" y="3641834"/>
            <a:ext cx="661706" cy="497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5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72EA-B6FB-7661-6D19-137BDA82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854973" cy="132556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 smtClean="0">
                <a:solidFill>
                  <a:schemeClr val="tx1"/>
                </a:solidFill>
                <a:latin typeface="+mn-lt"/>
              </a:rPr>
              <a:t>E.g</a:t>
            </a:r>
            <a:r>
              <a:rPr lang="en-GB" sz="3200" b="1" dirty="0" smtClean="0">
                <a:solidFill>
                  <a:schemeClr val="tx1"/>
                </a:solidFill>
              </a:rPr>
              <a:t>. Connecting Regional Food Hubs?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1" y="1201899"/>
            <a:ext cx="7334992" cy="5515914"/>
          </a:xfrm>
          <a:prstGeom prst="rect">
            <a:avLst/>
          </a:prstGeom>
        </p:spPr>
      </p:pic>
      <p:sp>
        <p:nvSpPr>
          <p:cNvPr id="11" name="Espace réservé du pied de page 4"/>
          <p:cNvSpPr txBox="1">
            <a:spLocks/>
          </p:cNvSpPr>
          <p:nvPr/>
        </p:nvSpPr>
        <p:spPr>
          <a:xfrm>
            <a:off x="2759826" y="6352688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i="1" dirty="0" smtClean="0">
                <a:solidFill>
                  <a:schemeClr val="bg1"/>
                </a:solidFill>
              </a:rPr>
              <a:t>@INRAE </a:t>
            </a:r>
            <a:r>
              <a:rPr lang="fr-FR" sz="1600" i="1" dirty="0" err="1" smtClean="0">
                <a:solidFill>
                  <a:schemeClr val="bg1"/>
                </a:solidFill>
              </a:rPr>
              <a:t>HdV</a:t>
            </a:r>
            <a:endParaRPr lang="fr-FR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504" y="3471341"/>
            <a:ext cx="2213496" cy="12473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689" y="4973500"/>
            <a:ext cx="4039467" cy="1758722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52" y="4833559"/>
            <a:ext cx="2925312" cy="189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B672EA-B6FB-7661-6D19-137BDA82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12" y="247720"/>
            <a:ext cx="9276152" cy="1325563"/>
          </a:xfrm>
        </p:spPr>
        <p:txBody>
          <a:bodyPr>
            <a:normAutofit fontScale="90000"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 smtClean="0">
                <a:solidFill>
                  <a:schemeClr val="tx1"/>
                </a:solidFill>
                <a:latin typeface="+mn-lt"/>
              </a:rPr>
              <a:t>E.g</a:t>
            </a:r>
            <a:r>
              <a:rPr lang="en-GB" sz="3200" b="1" dirty="0" smtClean="0">
                <a:solidFill>
                  <a:schemeClr val="tx1"/>
                </a:solidFill>
              </a:rPr>
              <a:t>. jointly preserving our rich and divers, </a:t>
            </a:r>
            <a:br>
              <a:rPr lang="en-GB" sz="3200" b="1" dirty="0" smtClean="0">
                <a:solidFill>
                  <a:schemeClr val="tx1"/>
                </a:solidFill>
              </a:rPr>
            </a:br>
            <a:r>
              <a:rPr lang="en-GB" sz="3200" b="1" dirty="0" smtClean="0">
                <a:solidFill>
                  <a:schemeClr val="tx1"/>
                </a:solidFill>
              </a:rPr>
              <a:t>regional food cultural heritage &gt; </a:t>
            </a:r>
            <a:br>
              <a:rPr lang="en-GB" sz="3200" b="1" dirty="0" smtClean="0">
                <a:solidFill>
                  <a:schemeClr val="tx1"/>
                </a:solidFill>
              </a:rPr>
            </a:br>
            <a:r>
              <a:rPr lang="en-GB" sz="3200" b="1" i="1" dirty="0" smtClean="0">
                <a:solidFill>
                  <a:schemeClr val="accent1"/>
                </a:solidFill>
              </a:rPr>
              <a:t>by proposing relevant R&amp;I, policy </a:t>
            </a:r>
            <a:r>
              <a:rPr lang="en-GB" sz="3200" b="1" i="1" dirty="0">
                <a:solidFill>
                  <a:schemeClr val="accent1"/>
                </a:solidFill>
              </a:rPr>
              <a:t>&amp;</a:t>
            </a:r>
            <a:r>
              <a:rPr lang="en-GB" sz="3200" b="1" i="1" dirty="0" smtClean="0">
                <a:solidFill>
                  <a:schemeClr val="accent1"/>
                </a:solidFill>
              </a:rPr>
              <a:t> training topics?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05" y="4225605"/>
            <a:ext cx="1929204" cy="185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834" y="6068901"/>
            <a:ext cx="1687531" cy="71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05" y="3514101"/>
            <a:ext cx="2628900" cy="174307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27" y="2646920"/>
            <a:ext cx="2466975" cy="163592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12" y="5292594"/>
            <a:ext cx="2208022" cy="146933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2" y="2516267"/>
            <a:ext cx="2491715" cy="125580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95" y="2908070"/>
            <a:ext cx="2581917" cy="161969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95" y="4088861"/>
            <a:ext cx="2381429" cy="136090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24" y="3067396"/>
            <a:ext cx="2338076" cy="1626391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68" y="4508023"/>
            <a:ext cx="1687532" cy="157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24" y="4416085"/>
            <a:ext cx="2414693" cy="11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13BC-07AB-A806-F93B-04400572B3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your attention!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783D4-12B8-DAEF-2A56-05436A32C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205" y="882218"/>
            <a:ext cx="11349408" cy="1177492"/>
          </a:xfrm>
        </p:spPr>
        <p:txBody>
          <a:bodyPr>
            <a:normAutofit/>
          </a:bodyPr>
          <a:lstStyle/>
          <a:p>
            <a:r>
              <a:rPr lang="fr-FR" b="1" i="1" dirty="0"/>
              <a:t>'</a:t>
            </a:r>
            <a:r>
              <a:rPr lang="fr-FR" b="1" i="1" dirty="0" err="1"/>
              <a:t>Regions</a:t>
            </a:r>
            <a:r>
              <a:rPr lang="fr-FR" b="1" i="1" dirty="0"/>
              <a:t> </a:t>
            </a:r>
            <a:r>
              <a:rPr lang="fr-FR" b="1" i="1" dirty="0" err="1"/>
              <a:t>hold</a:t>
            </a:r>
            <a:r>
              <a:rPr lang="fr-FR" b="1" i="1" dirty="0"/>
              <a:t> the power to </a:t>
            </a:r>
            <a:r>
              <a:rPr lang="fr-FR" b="1" i="1" dirty="0" err="1"/>
              <a:t>sustainably</a:t>
            </a:r>
            <a:r>
              <a:rPr lang="fr-FR" b="1" i="1" dirty="0"/>
              <a:t> </a:t>
            </a:r>
            <a:r>
              <a:rPr lang="fr-FR" b="1" i="1" dirty="0" err="1"/>
              <a:t>safeguard</a:t>
            </a:r>
            <a:r>
              <a:rPr lang="fr-FR" b="1" i="1" dirty="0"/>
              <a:t> </a:t>
            </a:r>
            <a:r>
              <a:rPr lang="fr-FR" b="1" i="1" dirty="0" err="1"/>
              <a:t>our</a:t>
            </a:r>
            <a:r>
              <a:rPr lang="fr-FR" b="1" i="1" dirty="0"/>
              <a:t> </a:t>
            </a:r>
            <a:r>
              <a:rPr lang="fr-FR" b="1" i="1" dirty="0" err="1"/>
              <a:t>rich</a:t>
            </a:r>
            <a:r>
              <a:rPr lang="fr-FR" b="1" i="1" dirty="0"/>
              <a:t> </a:t>
            </a:r>
            <a:r>
              <a:rPr lang="fr-FR" b="1" i="1" dirty="0" err="1"/>
              <a:t>European</a:t>
            </a:r>
            <a:r>
              <a:rPr lang="fr-FR" b="1" i="1" dirty="0"/>
              <a:t> </a:t>
            </a:r>
            <a:r>
              <a:rPr lang="fr-FR" b="1" i="1" dirty="0" err="1"/>
              <a:t>food</a:t>
            </a:r>
            <a:r>
              <a:rPr lang="fr-FR" b="1" i="1" dirty="0"/>
              <a:t> cultural </a:t>
            </a:r>
            <a:r>
              <a:rPr lang="fr-FR" b="1" i="1" dirty="0" err="1" smtClean="0"/>
              <a:t>heritage</a:t>
            </a:r>
            <a:r>
              <a:rPr lang="fr-FR" b="1" i="1" dirty="0" smtClean="0"/>
              <a:t>’</a:t>
            </a:r>
          </a:p>
          <a:p>
            <a:r>
              <a:rPr lang="en-GB" dirty="0" smtClean="0">
                <a:hlinkClick r:id="rId2"/>
              </a:rPr>
              <a:t>hugo.de-vries@inrae.fr</a:t>
            </a:r>
            <a:endParaRPr lang="en-GB" dirty="0" smtClean="0"/>
          </a:p>
          <a:p>
            <a:endParaRPr lang="en-GB" dirty="0"/>
          </a:p>
          <a:p>
            <a:endParaRPr lang="en-GB" b="1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1CE1-C452-5C13-C927-C15D102C1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INRAE, 23/5/2023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1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9268-3904-E6D7-8B3A-1555FF84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1" y="204060"/>
            <a:ext cx="8946413" cy="1325563"/>
          </a:xfrm>
        </p:spPr>
        <p:txBody>
          <a:bodyPr>
            <a:noAutofit/>
          </a:bodyPr>
          <a:lstStyle/>
          <a:p>
            <a:r>
              <a:rPr lang="en-GB" sz="3600" dirty="0"/>
              <a:t>WP4 case: </a:t>
            </a:r>
            <a:r>
              <a:rPr lang="en-GB" sz="3200" dirty="0" err="1">
                <a:solidFill>
                  <a:srgbClr val="D61857"/>
                </a:solidFill>
              </a:rPr>
              <a:t>Echt</a:t>
            </a:r>
            <a:r>
              <a:rPr lang="en-GB" sz="3200" dirty="0">
                <a:solidFill>
                  <a:srgbClr val="D61857"/>
                </a:solidFill>
              </a:rPr>
              <a:t> </a:t>
            </a:r>
            <a:r>
              <a:rPr lang="en-GB" sz="3200" dirty="0" err="1">
                <a:solidFill>
                  <a:srgbClr val="D61857"/>
                </a:solidFill>
              </a:rPr>
              <a:t>Schwarzwald</a:t>
            </a:r>
            <a:r>
              <a:rPr lang="en-GB" sz="3200" dirty="0"/>
              <a:t>, Germany, started in 2008 – on going</a:t>
            </a:r>
            <a:endParaRPr lang="en-GB" sz="3200" b="0" i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6ACB9861-1C92-E624-7205-88CA5D926F32}"/>
              </a:ext>
            </a:extLst>
          </p:cNvPr>
          <p:cNvSpPr/>
          <p:nvPr/>
        </p:nvSpPr>
        <p:spPr>
          <a:xfrm>
            <a:off x="422030" y="1690688"/>
            <a:ext cx="5126363" cy="4245163"/>
          </a:xfrm>
          <a:prstGeom prst="round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8299F-8784-830B-174F-94208A716E8C}"/>
              </a:ext>
            </a:extLst>
          </p:cNvPr>
          <p:cNvSpPr txBox="1"/>
          <p:nvPr/>
        </p:nvSpPr>
        <p:spPr>
          <a:xfrm>
            <a:off x="6057684" y="1425885"/>
            <a:ext cx="590351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Objective(s):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2400" b="1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Protect the traditional natural landscape of the Black Forest </a:t>
            </a:r>
            <a:r>
              <a:rPr lang="en-GB" sz="2400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(alternance between grassland and forest)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2400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Price premium for specialty products 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2400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Keep grassland farming attractive and profitable 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2400" b="1" dirty="0">
              <a:solidFill>
                <a:schemeClr val="accent1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lang="en-GB" sz="2400" b="1" dirty="0">
              <a:solidFill>
                <a:schemeClr val="accent1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GB" sz="2400" b="1" i="0" u="none" strike="noStrike" cap="none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Key characteristics (cluster</a:t>
            </a:r>
            <a:r>
              <a:rPr lang="en-GB" sz="2400" b="1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or</a:t>
            </a:r>
            <a:r>
              <a:rPr lang="en-GB" sz="2400" b="1" i="0" u="none" strike="noStrike" cap="none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innovation or ..)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- </a:t>
            </a:r>
            <a:r>
              <a:rPr lang="en-GB" sz="2400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Collective place brand </a:t>
            </a:r>
            <a:endParaRPr lang="en-GB" sz="2400" b="1" dirty="0"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- </a:t>
            </a:r>
            <a:r>
              <a:rPr lang="en-GB" sz="2400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Local strategy </a:t>
            </a:r>
            <a:endParaRPr lang="en-GB" sz="2400" b="1" dirty="0"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2400" b="1" i="0" u="none" strike="noStrike" cap="none" dirty="0">
              <a:solidFill>
                <a:schemeClr val="accent1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id="{0C039967-3F5F-3BBD-A98C-B45CC8F6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548" y="6519728"/>
            <a:ext cx="1618307" cy="3382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21" y="4379612"/>
            <a:ext cx="1864640" cy="13951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08" y="1817585"/>
            <a:ext cx="1857605" cy="2435130"/>
          </a:xfrm>
          <a:prstGeom prst="rect">
            <a:avLst/>
          </a:prstGeom>
        </p:spPr>
      </p:pic>
      <p:pic>
        <p:nvPicPr>
          <p:cNvPr id="1026" name="Picture 2" descr="echt Schwarzwald - Startseite">
            <a:extLst>
              <a:ext uri="{FF2B5EF4-FFF2-40B4-BE49-F238E27FC236}">
                <a16:creationId xmlns:a16="http://schemas.microsoft.com/office/drawing/2014/main" id="{A3223DF3-1EA0-E63C-38EF-C44B2779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80" y="2968832"/>
            <a:ext cx="2165034" cy="281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18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22;p1">
            <a:extLst>
              <a:ext uri="{FF2B5EF4-FFF2-40B4-BE49-F238E27FC236}">
                <a16:creationId xmlns:a16="http://schemas.microsoft.com/office/drawing/2014/main" id="{87549A52-FDAA-6B4E-5D24-532A1AE17377}"/>
              </a:ext>
            </a:extLst>
          </p:cNvPr>
          <p:cNvGraphicFramePr/>
          <p:nvPr>
            <p:extLst/>
          </p:nvPr>
        </p:nvGraphicFramePr>
        <p:xfrm>
          <a:off x="505886" y="1202846"/>
          <a:ext cx="11515240" cy="32702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11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2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1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5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5852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 noProof="0" dirty="0">
                          <a:latin typeface="Tw Cen MT" panose="020B0602020104020603" pitchFamily="34" charset="77"/>
                        </a:rPr>
                        <a:t>Food context </a:t>
                      </a:r>
                      <a:r>
                        <a:rPr lang="en-GB" sz="1800" b="0" u="none" strike="noStrike" cap="none" noProof="0" dirty="0">
                          <a:latin typeface="Tw Cen MT" panose="020B0602020104020603" pitchFamily="34" charset="77"/>
                        </a:rPr>
                        <a:t>(playing field)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u="none" strike="noStrike" cap="none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u="none" strike="noStrike" cap="none" noProof="0" dirty="0">
                          <a:latin typeface="Tw Cen MT" panose="020B0602020104020603" pitchFamily="34" charset="77"/>
                        </a:rPr>
                        <a:t>WHERE?</a:t>
                      </a: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Key Actors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(players)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WHO?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Product</a:t>
                      </a:r>
                      <a:r>
                        <a:rPr lang="en-GB" sz="1800" b="1" baseline="0" noProof="0" dirty="0">
                          <a:latin typeface="Tw Cen MT" panose="020B0602020104020603" pitchFamily="34" charset="77"/>
                        </a:rPr>
                        <a:t> / Asset (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pieces)</a:t>
                      </a:r>
                      <a:br>
                        <a:rPr lang="en-GB" sz="1800" b="0" noProof="0" dirty="0">
                          <a:latin typeface="Tw Cen MT" panose="020B0602020104020603" pitchFamily="34" charset="77"/>
                        </a:rPr>
                      </a:b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WHAT?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Major</a:t>
                      </a:r>
                      <a:r>
                        <a:rPr lang="en-GB" sz="1800" b="1" baseline="0" noProof="0" dirty="0">
                          <a:latin typeface="Tw Cen MT" panose="020B0602020104020603" pitchFamily="34" charset="77"/>
                        </a:rPr>
                        <a:t> activity (moves)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HOW?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Main</a:t>
                      </a:r>
                      <a:r>
                        <a:rPr lang="en-GB" sz="1800" b="1" baseline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 b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oundary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 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          </a:ext>
                          </a:extLst>
                        </a:rPr>
                        <a:t>condition 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          </a:ext>
                          </a:extLst>
                        </a:rPr>
                        <a:t>(r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  </a:ext>
                          </a:extLst>
                        </a:rPr>
                        <a:t>ules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  </a:ext>
                          </a:extLst>
                        </a:rPr>
                        <a:t>)</a:t>
                      </a:r>
                      <a:endParaRPr lang="en-GB" sz="1800" b="0" noProof="0" dirty="0">
                        <a:latin typeface="Tw Cen MT" panose="020B0602020104020603" pitchFamily="34" charset="77"/>
                        <a:extLst>
                          <a:ext uri="http://customooxmlschemas.google.com/">
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</a:ext>
                        </a:extLst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  <a:extLst>
                          <a:ext uri="http://customooxmlschemas.google.com/">
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</a:ext>
                        </a:extLst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  </a:ext>
                          </a:extLst>
                        </a:rPr>
                        <a:t>WHICH?</a:t>
                      </a: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          </a:ext>
                          </a:extLst>
                        </a:rPr>
                        <a:t>Main r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          </a:ext>
                          </a:extLst>
                        </a:rPr>
                        <a:t>esult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 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(outcome)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Time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(d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uration)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WHEN?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noProof="0" dirty="0">
                          <a:latin typeface="Tw Cen MT" panose="020B0602020104020603" pitchFamily="34" charset="77"/>
                        </a:rPr>
                        <a:t>Local (natural park </a:t>
                      </a:r>
                      <a:r>
                        <a:rPr lang="en-US" sz="1400" b="0" noProof="0" dirty="0" err="1">
                          <a:latin typeface="Tw Cen MT" panose="020B0602020104020603" pitchFamily="34" charset="77"/>
                        </a:rPr>
                        <a:t>Schwarzwald</a:t>
                      </a:r>
                      <a:r>
                        <a:rPr lang="en-US" sz="1400" b="0" noProof="0" dirty="0">
                          <a:latin typeface="Tw Cen MT" panose="020B0602020104020603" pitchFamily="34" charset="77"/>
                        </a:rPr>
                        <a:t> </a:t>
                      </a:r>
                      <a:r>
                        <a:rPr lang="en-US" sz="1400" b="0" noProof="0" dirty="0" err="1">
                          <a:latin typeface="Tw Cen MT" panose="020B0602020104020603" pitchFamily="34" charset="77"/>
                        </a:rPr>
                        <a:t>Mitte</a:t>
                      </a:r>
                      <a:r>
                        <a:rPr lang="en-US" sz="1400" b="0" noProof="0" dirty="0">
                          <a:latin typeface="Tw Cen MT" panose="020B0602020104020603" pitchFamily="34" charset="77"/>
                        </a:rPr>
                        <a:t>/Nord), in the South-West of Germany</a:t>
                      </a:r>
                      <a:endParaRPr lang="en-GB" sz="14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4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noProof="0" dirty="0">
                          <a:latin typeface="Tw Cen MT" panose="020B0602020104020603" pitchFamily="34" charset="77"/>
                        </a:rPr>
                        <a:t>local communities, two natural parks, the association with ca. 100 members consisting of farmers, butchers, restaurants, consulting agency in the beginning</a:t>
                      </a:r>
                      <a:endParaRPr lang="en-GB" sz="14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noProof="0" dirty="0">
                          <a:latin typeface="Tw Cen MT" panose="020B0602020104020603" pitchFamily="34" charset="77"/>
                        </a:rPr>
                        <a:t>local quality food products, mainly beef, pork, liquor, honey, milk</a:t>
                      </a:r>
                      <a:endParaRPr lang="en-GB" sz="14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noProof="0" dirty="0">
                          <a:latin typeface="Tw Cen MT" panose="020B0602020104020603" pitchFamily="34" charset="77"/>
                        </a:rPr>
                        <a:t>production, processing, distribution; food labelling</a:t>
                      </a:r>
                      <a:endParaRPr lang="en-GB" sz="14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noProof="0" dirty="0">
                          <a:latin typeface="Tw Cen MT" panose="020B0602020104020603" pitchFamily="34" charset="77"/>
                        </a:rPr>
                        <a:t>public support for brand development in the first 4 years; fulfilment of origin and quality requirements</a:t>
                      </a:r>
                      <a:endParaRPr lang="en-GB" sz="14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noProof="0" dirty="0">
                          <a:latin typeface="Tw Cen MT" panose="020B0602020104020603" pitchFamily="34" charset="77"/>
                        </a:rPr>
                        <a:t>contribution of the brand initiative to the preservation of the natural landscape, increase farmers income</a:t>
                      </a:r>
                      <a:endParaRPr lang="en-GB" sz="14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noProof="0" dirty="0">
                          <a:latin typeface="Tw Cen MT" panose="020B0602020104020603" pitchFamily="34" charset="77"/>
                        </a:rPr>
                        <a:t>2008 – on going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noProof="0" dirty="0">
                          <a:latin typeface="Tw Cen MT" panose="020B0602020104020603" pitchFamily="34" charset="77"/>
                        </a:rPr>
                        <a:t>Public</a:t>
                      </a:r>
                      <a:r>
                        <a:rPr lang="en-GB" sz="1400" b="0" baseline="0" noProof="0" dirty="0">
                          <a:latin typeface="Tw Cen MT" panose="020B0602020104020603" pitchFamily="34" charset="77"/>
                        </a:rPr>
                        <a:t> support for the first 4 years</a:t>
                      </a:r>
                      <a:endParaRPr lang="en-GB" sz="14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Google Shape;91;p1">
            <a:extLst>
              <a:ext uri="{FF2B5EF4-FFF2-40B4-BE49-F238E27FC236}">
                <a16:creationId xmlns:a16="http://schemas.microsoft.com/office/drawing/2014/main" id="{9721BEAD-E1D7-6A3C-EC99-718AF647A373}"/>
              </a:ext>
            </a:extLst>
          </p:cNvPr>
          <p:cNvSpPr/>
          <p:nvPr/>
        </p:nvSpPr>
        <p:spPr>
          <a:xfrm>
            <a:off x="442824" y="6162435"/>
            <a:ext cx="5845984" cy="346853"/>
          </a:xfrm>
          <a:prstGeom prst="roundRect">
            <a:avLst>
              <a:gd name="adj" fmla="val 121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1200" b="1" i="0" u="none" strike="noStrike" cap="none" dirty="0">
                <a:solidFill>
                  <a:schemeClr val="tx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Reference / web link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: </a:t>
            </a:r>
            <a:r>
              <a:rPr lang="en-GB" sz="1200" dirty="0">
                <a:solidFill>
                  <a:schemeClr val="tx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INRAE </a:t>
            </a:r>
            <a:r>
              <a:rPr lang="en-GB" sz="1200" dirty="0" err="1">
                <a:solidFill>
                  <a:schemeClr val="tx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Mechtild</a:t>
            </a:r>
            <a:r>
              <a:rPr lang="en-GB" sz="1200" dirty="0">
                <a:solidFill>
                  <a:schemeClr val="tx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</a:t>
            </a:r>
            <a:r>
              <a:rPr lang="en-GB" sz="1200" dirty="0"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Donner - https://www.echt-schwarzwald.de/ </a:t>
            </a:r>
            <a:endParaRPr lang="en-GB" sz="1200" dirty="0">
              <a:solidFill>
                <a:schemeClr val="tx1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id="{0C039967-3F5F-3BBD-A98C-B45CC8F6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053" y="6509288"/>
            <a:ext cx="1618307" cy="338272"/>
          </a:xfrm>
          <a:prstGeom prst="rect">
            <a:avLst/>
          </a:prstGeom>
        </p:spPr>
      </p:pic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6B641F38-8320-07E7-CAC8-2A4B8E1C6D07}"/>
              </a:ext>
            </a:extLst>
          </p:cNvPr>
          <p:cNvSpPr/>
          <p:nvPr/>
        </p:nvSpPr>
        <p:spPr>
          <a:xfrm>
            <a:off x="442824" y="4924989"/>
            <a:ext cx="10908348" cy="1194110"/>
          </a:xfrm>
          <a:prstGeom prst="round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666" y="4940087"/>
            <a:ext cx="3500066" cy="11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0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9268-3904-E6D7-8B3A-1555FF84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365125"/>
            <a:ext cx="8946413" cy="1325563"/>
          </a:xfrm>
        </p:spPr>
        <p:txBody>
          <a:bodyPr>
            <a:noAutofit/>
          </a:bodyPr>
          <a:lstStyle/>
          <a:p>
            <a:r>
              <a:rPr lang="en-GB" sz="3600" dirty="0"/>
              <a:t>WP4 case: Ecotrophelia Europe – Started in 2008</a:t>
            </a:r>
            <a:endParaRPr lang="en-GB" sz="3600" b="0" i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6ACB9861-1C92-E624-7205-88CA5D926F32}"/>
              </a:ext>
            </a:extLst>
          </p:cNvPr>
          <p:cNvSpPr/>
          <p:nvPr/>
        </p:nvSpPr>
        <p:spPr>
          <a:xfrm>
            <a:off x="422030" y="1690688"/>
            <a:ext cx="5126363" cy="4245163"/>
          </a:xfrm>
          <a:prstGeom prst="round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8299F-8784-830B-174F-94208A716E8C}"/>
              </a:ext>
            </a:extLst>
          </p:cNvPr>
          <p:cNvSpPr txBox="1"/>
          <p:nvPr/>
        </p:nvSpPr>
        <p:spPr>
          <a:xfrm>
            <a:off x="6131336" y="1690688"/>
            <a:ext cx="55414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Objective(s):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promote entrepreneurship and competitiveness within the European food industry by implementing a training network of excellence in food innovation 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the organization of national and European food innovation competitions "The Student Awards of Food Innovation” a real eye-opener for the food industry</a:t>
            </a:r>
            <a:endParaRPr lang="en-GB" sz="2000" i="0" u="none" strike="noStrike" cap="none" dirty="0">
              <a:solidFill>
                <a:schemeClr val="accent1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2000" b="1" dirty="0">
              <a:solidFill>
                <a:schemeClr val="accent1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GB" sz="2000" b="1" i="0" u="none" strike="noStrike" cap="none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Key characteristics (cluster</a:t>
            </a:r>
            <a:r>
              <a:rPr lang="en-GB" sz="2000" b="1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or</a:t>
            </a:r>
            <a:r>
              <a:rPr lang="en-GB" sz="2000" b="1" i="0" u="none" strike="noStrike" cap="none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 innovation or ..)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2000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Cooperation network gathering food industry representatives and academic partners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2000" dirty="0">
                <a:solidFill>
                  <a:schemeClr val="accent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#innovation #youth #entrepreneurship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2000" b="1" i="0" u="none" strike="noStrike" cap="none" dirty="0">
              <a:solidFill>
                <a:schemeClr val="accent1"/>
              </a:solidFill>
              <a:latin typeface="Tw Cen MT" panose="020B06020201040206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id="{0C039967-3F5F-3BBD-A98C-B45CC8F6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548" y="6519728"/>
            <a:ext cx="1618307" cy="3382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F42D7-F2EA-C281-8CBD-4C0815C2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82" y="2371774"/>
            <a:ext cx="4796878" cy="28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5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22;p1">
            <a:extLst>
              <a:ext uri="{FF2B5EF4-FFF2-40B4-BE49-F238E27FC236}">
                <a16:creationId xmlns:a16="http://schemas.microsoft.com/office/drawing/2014/main" id="{87549A52-FDAA-6B4E-5D24-532A1AE17377}"/>
              </a:ext>
            </a:extLst>
          </p:cNvPr>
          <p:cNvGraphicFramePr/>
          <p:nvPr>
            <p:extLst/>
          </p:nvPr>
        </p:nvGraphicFramePr>
        <p:xfrm>
          <a:off x="442824" y="1354605"/>
          <a:ext cx="11515240" cy="29958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11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2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1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5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5852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 noProof="0" dirty="0">
                          <a:latin typeface="Tw Cen MT" panose="020B0602020104020603" pitchFamily="34" charset="77"/>
                        </a:rPr>
                        <a:t>Food context </a:t>
                      </a:r>
                      <a:r>
                        <a:rPr lang="en-GB" sz="1800" b="0" u="none" strike="noStrike" cap="none" noProof="0" dirty="0">
                          <a:latin typeface="Tw Cen MT" panose="020B0602020104020603" pitchFamily="34" charset="77"/>
                        </a:rPr>
                        <a:t>(playing field)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u="none" strike="noStrike" cap="none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u="none" strike="noStrike" cap="none" noProof="0" dirty="0">
                          <a:latin typeface="Tw Cen MT" panose="020B0602020104020603" pitchFamily="34" charset="77"/>
                        </a:rPr>
                        <a:t>WHERE?</a:t>
                      </a: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Key Actors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(players)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WHO?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Product</a:t>
                      </a:r>
                      <a:r>
                        <a:rPr lang="en-GB" sz="1800" b="1" baseline="0" noProof="0" dirty="0">
                          <a:latin typeface="Tw Cen MT" panose="020B0602020104020603" pitchFamily="34" charset="77"/>
                        </a:rPr>
                        <a:t> / Asset (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pieces)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WHAT?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Major</a:t>
                      </a:r>
                      <a:r>
                        <a:rPr lang="en-GB" sz="1800" b="1" baseline="0" noProof="0" dirty="0">
                          <a:latin typeface="Tw Cen MT" panose="020B0602020104020603" pitchFamily="34" charset="77"/>
                        </a:rPr>
                        <a:t> activity (moves)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HOW?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Main</a:t>
                      </a:r>
                      <a:r>
                        <a:rPr lang="en-GB" sz="1800" b="1" baseline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 b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oundary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    </a:ext>
                          </a:extLst>
                        </a:rPr>
                        <a:t> 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          </a:ext>
                          </a:extLst>
                        </a:rPr>
                        <a:t>condition 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          </a:ext>
                          </a:extLst>
                        </a:rPr>
                        <a:t>(r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  </a:ext>
                          </a:extLst>
                        </a:rPr>
                        <a:t>ules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  </a:ext>
                          </a:extLst>
                        </a:rPr>
                        <a:t>)</a:t>
                      </a:r>
                      <a:endParaRPr lang="en-GB" sz="1800" b="0" noProof="0" dirty="0">
                        <a:latin typeface="Tw Cen MT" panose="020B0602020104020603" pitchFamily="34" charset="77"/>
                        <a:extLst>
                          <a:ext uri="http://customooxmlschemas.google.com/">
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</a:ext>
                        </a:extLst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  <a:extLst>
                          <a:ext uri="http://customooxmlschemas.google.com/">
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</a:ext>
                        </a:extLst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  </a:ext>
                          </a:extLst>
                        </a:rPr>
                        <a:t>WHICH?</a:t>
                      </a: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          </a:ext>
                          </a:extLst>
                        </a:rPr>
                        <a:t>Main r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          </a:ext>
                          </a:extLst>
                        </a:rPr>
                        <a:t>esult</a:t>
                      </a: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 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(outcome)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Time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noProof="0" dirty="0">
                          <a:latin typeface="Tw Cen MT" panose="020B0602020104020603" pitchFamily="34" charset="77"/>
                        </a:rPr>
                        <a:t>(</a:t>
                      </a:r>
                      <a:r>
                        <a:rPr lang="en-GB" sz="1800" b="0" noProof="0" dirty="0" err="1">
                          <a:latin typeface="Tw Cen MT" panose="020B0602020104020603" pitchFamily="34" charset="77"/>
                        </a:rPr>
                        <a:t>uration</a:t>
                      </a: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WHEN?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 smtClean="0">
                          <a:latin typeface="Tw Cen MT" panose="020B0602020104020603" pitchFamily="34" charset="77"/>
                        </a:rPr>
                        <a:t>European, but local</a:t>
                      </a: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Food </a:t>
                      </a:r>
                      <a:r>
                        <a:rPr lang="en-GB" sz="1800" b="0" noProof="0" dirty="0" smtClean="0">
                          <a:latin typeface="Tw Cen MT" panose="020B0602020104020603" pitchFamily="34" charset="77"/>
                        </a:rPr>
                        <a:t>companies, representatives of </a:t>
                      </a: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u</a:t>
                      </a:r>
                      <a:r>
                        <a:rPr lang="en-GB" sz="1800" b="0" noProof="0" dirty="0" smtClean="0">
                          <a:latin typeface="Tw Cen MT" panose="020B0602020104020603" pitchFamily="34" charset="77"/>
                        </a:rPr>
                        <a:t>niversities</a:t>
                      </a:r>
                      <a:endParaRPr lang="en-GB" sz="1800" b="0" noProof="0" dirty="0">
                        <a:latin typeface="Tw Cen MT" panose="020B0602020104020603" pitchFamily="34" charset="77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Innovative food products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A student competition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// champions league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Product database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Students database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New training methods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noProof="0" dirty="0">
                          <a:latin typeface="Tw Cen MT" panose="020B0602020104020603" pitchFamily="34" charset="77"/>
                        </a:rPr>
                        <a:t>Yearly basis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Google Shape;91;p1">
            <a:extLst>
              <a:ext uri="{FF2B5EF4-FFF2-40B4-BE49-F238E27FC236}">
                <a16:creationId xmlns:a16="http://schemas.microsoft.com/office/drawing/2014/main" id="{9721BEAD-E1D7-6A3C-EC99-718AF647A373}"/>
              </a:ext>
            </a:extLst>
          </p:cNvPr>
          <p:cNvSpPr/>
          <p:nvPr/>
        </p:nvSpPr>
        <p:spPr>
          <a:xfrm>
            <a:off x="442824" y="6162435"/>
            <a:ext cx="5845984" cy="346853"/>
          </a:xfrm>
          <a:prstGeom prst="roundRect">
            <a:avLst>
              <a:gd name="adj" fmla="val 121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1200" b="1" i="0" u="none" strike="noStrike" cap="none" dirty="0">
                <a:solidFill>
                  <a:schemeClr val="tx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Reference / web link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: </a:t>
            </a:r>
            <a:r>
              <a:rPr lang="en-GB" sz="1200" dirty="0">
                <a:solidFill>
                  <a:schemeClr val="tx1"/>
                </a:solidFill>
                <a:latin typeface="Tw Cen MT" panose="020B0602020104020603" pitchFamily="34" charset="77"/>
                <a:ea typeface="Calibri"/>
                <a:cs typeface="Calibri"/>
                <a:sym typeface="Calibri"/>
              </a:rPr>
              <a:t>https://eu.ecotrophelia.org/ </a:t>
            </a:r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id="{0C039967-3F5F-3BBD-A98C-B45CC8F6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053" y="6509288"/>
            <a:ext cx="1618307" cy="338272"/>
          </a:xfrm>
          <a:prstGeom prst="rect">
            <a:avLst/>
          </a:prstGeom>
        </p:spPr>
      </p:pic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6B641F38-8320-07E7-CAC8-2A4B8E1C6D07}"/>
              </a:ext>
            </a:extLst>
          </p:cNvPr>
          <p:cNvSpPr/>
          <p:nvPr/>
        </p:nvSpPr>
        <p:spPr>
          <a:xfrm>
            <a:off x="442824" y="4711485"/>
            <a:ext cx="11273894" cy="1450950"/>
          </a:xfrm>
          <a:prstGeom prst="round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3044DE-D2AF-2C0B-506B-37760F455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43" y="4736335"/>
            <a:ext cx="3230590" cy="14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85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9268-3904-E6D7-8B3A-1555FF84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365125"/>
            <a:ext cx="8946413" cy="1325563"/>
          </a:xfrm>
        </p:spPr>
        <p:txBody>
          <a:bodyPr>
            <a:noAutofit/>
          </a:bodyPr>
          <a:lstStyle/>
          <a:p>
            <a:r>
              <a:rPr lang="en-GB" sz="3600" dirty="0"/>
              <a:t>WP4 case: </a:t>
            </a:r>
            <a:r>
              <a:rPr lang="en-GB" sz="3600" dirty="0" smtClean="0"/>
              <a:t>Regionally produced ‘</a:t>
            </a:r>
            <a:r>
              <a:rPr lang="en-GB" sz="3600" smtClean="0"/>
              <a:t>artisanal’ bread</a:t>
            </a:r>
            <a:endParaRPr lang="en-GB" sz="3600" b="0" i="1" dirty="0"/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id="{0C039967-3F5F-3BBD-A98C-B45CC8F6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548" y="6519728"/>
            <a:ext cx="1618307" cy="3382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72" y="1373972"/>
            <a:ext cx="10829851" cy="45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1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>
            <a:extLst>
              <a:ext uri="{FF2B5EF4-FFF2-40B4-BE49-F238E27FC236}">
                <a16:creationId xmlns:a16="http://schemas.microsoft.com/office/drawing/2014/main" id="{0C039967-3F5F-3BBD-A98C-B45CC8F6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548" y="6519728"/>
            <a:ext cx="1618307" cy="33827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62" y="2247051"/>
            <a:ext cx="10948426" cy="3344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27" y="5666056"/>
            <a:ext cx="6205426" cy="77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3771B-9127-0ACC-C8BC-3FFB6D45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is there a need joining forces to reach sustainable food systems?</a:t>
            </a:r>
            <a:endParaRPr lang="en-GB" dirty="0"/>
          </a:p>
        </p:txBody>
      </p:sp>
      <p:pic>
        <p:nvPicPr>
          <p:cNvPr id="37" name="Imag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939339" y="1690688"/>
            <a:ext cx="9626139" cy="49876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0218955" y="6370548"/>
            <a:ext cx="1727662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1400" i="1" dirty="0" smtClean="0"/>
              <a:t>SRIA, page </a:t>
            </a:r>
            <a:r>
              <a:rPr lang="en-GB" sz="1400" i="1" dirty="0" smtClean="0"/>
              <a:t>6 &amp; 12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90853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F0B3-D405-BD31-10F4-57D8E113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664096" cy="1325563"/>
          </a:xfrm>
        </p:spPr>
        <p:txBody>
          <a:bodyPr/>
          <a:lstStyle/>
          <a:p>
            <a:r>
              <a:rPr lang="en-GB" dirty="0"/>
              <a:t>What is the Partnership SFS about?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3B4003E-B7FD-4159-877C-18FE24220961}"/>
              </a:ext>
            </a:extLst>
          </p:cNvPr>
          <p:cNvSpPr txBox="1">
            <a:spLocks/>
          </p:cNvSpPr>
          <p:nvPr/>
        </p:nvSpPr>
        <p:spPr>
          <a:xfrm>
            <a:off x="565265" y="1690688"/>
            <a:ext cx="10964487" cy="2559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/>
              <a:t>VISION</a:t>
            </a:r>
            <a:r>
              <a:rPr lang="en-GB" dirty="0" smtClean="0"/>
              <a:t>: </a:t>
            </a:r>
          </a:p>
          <a:p>
            <a:pPr marL="0" indent="0">
              <a:buNone/>
            </a:pPr>
            <a:r>
              <a:rPr lang="en-GB" dirty="0" smtClean="0"/>
              <a:t>its actors </a:t>
            </a:r>
            <a:r>
              <a:rPr lang="en-GB" dirty="0" smtClean="0">
                <a:solidFill>
                  <a:schemeClr val="accent1"/>
                </a:solidFill>
              </a:rPr>
              <a:t>collectively</a:t>
            </a:r>
            <a:r>
              <a:rPr lang="en-GB" dirty="0" smtClean="0"/>
              <a:t> will </a:t>
            </a:r>
            <a:r>
              <a:rPr lang="en-GB" dirty="0" smtClean="0">
                <a:solidFill>
                  <a:schemeClr val="accent1"/>
                </a:solidFill>
              </a:rPr>
              <a:t>achieve</a:t>
            </a:r>
            <a:r>
              <a:rPr lang="en-GB" dirty="0" smtClean="0"/>
              <a:t> environmentally-friendly, socially secure and fair, economically viable, healthy and safe food systems in Europe in order to help </a:t>
            </a:r>
            <a:r>
              <a:rPr lang="en-GB" dirty="0" smtClean="0">
                <a:solidFill>
                  <a:schemeClr val="accent1"/>
                </a:solidFill>
              </a:rPr>
              <a:t>realise its goals </a:t>
            </a:r>
            <a:r>
              <a:rPr lang="en-GB" sz="1800" dirty="0" smtClean="0"/>
              <a:t>of the Farm to Fork strategy, in line with the global ambitions of United Nations (UN) Sustainable Food Summit 2021.  </a:t>
            </a:r>
            <a:endParaRPr lang="fr-FR" sz="18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3B4003E-B7FD-4159-877C-18FE24220961}"/>
              </a:ext>
            </a:extLst>
          </p:cNvPr>
          <p:cNvSpPr txBox="1">
            <a:spLocks/>
          </p:cNvSpPr>
          <p:nvPr/>
        </p:nvSpPr>
        <p:spPr>
          <a:xfrm>
            <a:off x="565265" y="4459276"/>
            <a:ext cx="10964487" cy="17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/>
              <a:t>MISSION</a:t>
            </a:r>
            <a:r>
              <a:rPr lang="en-GB" dirty="0" smtClean="0"/>
              <a:t>: </a:t>
            </a:r>
          </a:p>
          <a:p>
            <a:pPr marL="0" indent="0">
              <a:buNone/>
            </a:pPr>
            <a:r>
              <a:rPr lang="en-GB" dirty="0" smtClean="0"/>
              <a:t>to </a:t>
            </a:r>
            <a:r>
              <a:rPr lang="en-GB" dirty="0" smtClean="0">
                <a:solidFill>
                  <a:schemeClr val="accent1"/>
                </a:solidFill>
              </a:rPr>
              <a:t>mobilize </a:t>
            </a:r>
            <a:r>
              <a:rPr lang="en-GB" dirty="0" smtClean="0"/>
              <a:t>Research and Innovation (R&amp;I) to </a:t>
            </a:r>
            <a:r>
              <a:rPr lang="en-GB" dirty="0" smtClean="0">
                <a:solidFill>
                  <a:schemeClr val="accent1"/>
                </a:solidFill>
              </a:rPr>
              <a:t>accelerate the transition</a:t>
            </a:r>
            <a:r>
              <a:rPr lang="en-GB" dirty="0" smtClean="0"/>
              <a:t> towards SFS with a wide range of actors in P-SFS.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1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A63231-E6D3-9D78-80CD-8BDF785CA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744" y="2134717"/>
            <a:ext cx="5289729" cy="519408"/>
          </a:xfrm>
        </p:spPr>
        <p:txBody>
          <a:bodyPr anchor="t"/>
          <a:lstStyle/>
          <a:p>
            <a:r>
              <a:rPr lang="en-GB" dirty="0"/>
              <a:t>Vertical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D2E457-1706-C8A4-1FCD-E1578EA2F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2134717"/>
            <a:ext cx="5731249" cy="519408"/>
          </a:xfrm>
        </p:spPr>
        <p:txBody>
          <a:bodyPr anchor="t"/>
          <a:lstStyle/>
          <a:p>
            <a:r>
              <a:rPr lang="en-GB" dirty="0"/>
              <a:t>Horizontal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CB84E-43B2-CAE3-6095-150CE8C0B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8730282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What? &gt; The Focus areas of the future P-SFS </a:t>
            </a:r>
            <a:r>
              <a:rPr lang="en-GB" sz="2000" dirty="0" smtClean="0"/>
              <a:t>(from </a:t>
            </a:r>
            <a:r>
              <a:rPr lang="en-GB" sz="2000" dirty="0"/>
              <a:t>a food systems </a:t>
            </a:r>
            <a:r>
              <a:rPr lang="en-GB" sz="2000" dirty="0" smtClean="0"/>
              <a:t>lens; </a:t>
            </a:r>
            <a:r>
              <a:rPr lang="en-IE" sz="2000" b="0" i="1" dirty="0" smtClean="0"/>
              <a:t>post </a:t>
            </a:r>
            <a:r>
              <a:rPr lang="en-IE" sz="2000" b="0" i="1" dirty="0"/>
              <a:t>farming &amp; fishing </a:t>
            </a:r>
            <a:r>
              <a:rPr lang="en-IE" sz="2000" b="0" i="1" dirty="0" smtClean="0"/>
              <a:t>oriented)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grpSp>
        <p:nvGrpSpPr>
          <p:cNvPr id="14" name="Groupe 54">
            <a:extLst>
              <a:ext uri="{FF2B5EF4-FFF2-40B4-BE49-F238E27FC236}">
                <a16:creationId xmlns:a16="http://schemas.microsoft.com/office/drawing/2014/main" id="{03E7AA30-F335-6215-6FD1-F2FC8B2C4C4A}"/>
              </a:ext>
            </a:extLst>
          </p:cNvPr>
          <p:cNvGrpSpPr/>
          <p:nvPr/>
        </p:nvGrpSpPr>
        <p:grpSpPr>
          <a:xfrm>
            <a:off x="684868" y="2757758"/>
            <a:ext cx="4705793" cy="3261261"/>
            <a:chOff x="8099335" y="1862650"/>
            <a:chExt cx="3965959" cy="32612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E841DC-C909-B9BF-E59B-48E092A184F9}"/>
                </a:ext>
              </a:extLst>
            </p:cNvPr>
            <p:cNvSpPr/>
            <p:nvPr/>
          </p:nvSpPr>
          <p:spPr>
            <a:xfrm>
              <a:off x="8099337" y="3373886"/>
              <a:ext cx="3965956" cy="83099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marL="342866" indent="-342866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GB" sz="2000" b="1" dirty="0">
                  <a:solidFill>
                    <a:schemeClr val="bg1"/>
                  </a:solidFill>
                  <a:cs typeface="Calibri"/>
                </a:rPr>
                <a:t>TF3 – Change the way we connect </a:t>
              </a:r>
              <a:r>
                <a:rPr lang="en-GB" sz="2000" b="1" dirty="0">
                  <a:solidFill>
                    <a:schemeClr val="accent2"/>
                  </a:solidFill>
                  <a:cs typeface="Calibri"/>
                </a:rPr>
                <a:t>(act) </a:t>
              </a:r>
              <a:r>
                <a:rPr lang="en-GB" sz="2000" b="1" dirty="0">
                  <a:solidFill>
                    <a:schemeClr val="bg1"/>
                  </a:solidFill>
                  <a:cs typeface="Calibri"/>
                </a:rPr>
                <a:t>citizens and food production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96B1CC-162F-15C5-4F1E-B1BA5F93990F}"/>
                </a:ext>
              </a:extLst>
            </p:cNvPr>
            <p:cNvSpPr/>
            <p:nvPr/>
          </p:nvSpPr>
          <p:spPr>
            <a:xfrm>
              <a:off x="8099335" y="4319460"/>
              <a:ext cx="3965956" cy="80445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marL="342866" indent="-342866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GB" sz="2000" b="1" dirty="0">
                  <a:solidFill>
                    <a:schemeClr val="bg1"/>
                  </a:solidFill>
                  <a:cs typeface="Calibri"/>
                </a:rPr>
                <a:t>TF4 – Change the way we govern the food systems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46F271-FD95-2130-E5BC-FE29FD4035B8}"/>
                </a:ext>
              </a:extLst>
            </p:cNvPr>
            <p:cNvSpPr/>
            <p:nvPr/>
          </p:nvSpPr>
          <p:spPr>
            <a:xfrm>
              <a:off x="8099338" y="2428312"/>
              <a:ext cx="3965956" cy="80445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marL="342866" indent="-342866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GB" sz="2000" b="1" dirty="0">
                  <a:solidFill>
                    <a:schemeClr val="bg1"/>
                  </a:solidFill>
                  <a:cs typeface="Calibri"/>
                </a:rPr>
                <a:t>TF2 – Change the way we process and supply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14C34A-BB63-BBE7-6C18-1CD11336C192}"/>
                </a:ext>
              </a:extLst>
            </p:cNvPr>
            <p:cNvSpPr/>
            <p:nvPr/>
          </p:nvSpPr>
          <p:spPr>
            <a:xfrm>
              <a:off x="8099338" y="1862650"/>
              <a:ext cx="3965956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marL="342866" indent="-342866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GB" sz="2000" b="1" dirty="0">
                  <a:solidFill>
                    <a:schemeClr val="bg1"/>
                  </a:solidFill>
                  <a:cs typeface="Calibri"/>
                </a:rPr>
                <a:t>TF1 – Change the way </a:t>
              </a:r>
              <a:r>
                <a:rPr lang="en-GB" sz="2000" b="1" dirty="0">
                  <a:solidFill>
                    <a:schemeClr val="accent2"/>
                  </a:solidFill>
                  <a:cs typeface="Calibri"/>
                </a:rPr>
                <a:t>(what) </a:t>
              </a:r>
              <a:r>
                <a:rPr lang="en-GB" sz="2000" b="1" dirty="0">
                  <a:solidFill>
                    <a:schemeClr val="bg1"/>
                  </a:solidFill>
                  <a:cs typeface="Calibri"/>
                </a:rPr>
                <a:t>we eat</a:t>
              </a:r>
            </a:p>
          </p:txBody>
        </p:sp>
      </p:grpSp>
      <p:grpSp>
        <p:nvGrpSpPr>
          <p:cNvPr id="20" name="Groupe 17">
            <a:extLst>
              <a:ext uri="{FF2B5EF4-FFF2-40B4-BE49-F238E27FC236}">
                <a16:creationId xmlns:a16="http://schemas.microsoft.com/office/drawing/2014/main" id="{5E41D462-AC30-A77F-0441-31337C6AC27E}"/>
              </a:ext>
            </a:extLst>
          </p:cNvPr>
          <p:cNvGrpSpPr/>
          <p:nvPr/>
        </p:nvGrpSpPr>
        <p:grpSpPr>
          <a:xfrm>
            <a:off x="6156866" y="2739894"/>
            <a:ext cx="5517951" cy="2097505"/>
            <a:chOff x="8121876" y="1862649"/>
            <a:chExt cx="3577861" cy="209750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8B9B9E-364A-0F48-A90D-1B414C66BB9E}"/>
                </a:ext>
              </a:extLst>
            </p:cNvPr>
            <p:cNvSpPr/>
            <p:nvPr/>
          </p:nvSpPr>
          <p:spPr>
            <a:xfrm>
              <a:off x="8121876" y="2956630"/>
              <a:ext cx="3577861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marL="342866" indent="-342866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GB" sz="2000" b="1" dirty="0">
                  <a:cs typeface="Calibri"/>
                </a:rPr>
                <a:t>TF7 – FS knowledge hub of </a:t>
              </a:r>
              <a:r>
                <a:rPr lang="en-GB" sz="2000" b="1" dirty="0" smtClean="0">
                  <a:cs typeface="Calibri"/>
                </a:rPr>
                <a:t>FS Labs</a:t>
              </a:r>
              <a:endParaRPr lang="en-GB" sz="2000" b="1" dirty="0"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FE1FFF-70B3-7F48-8D18-DADCF0930EA1}"/>
                </a:ext>
              </a:extLst>
            </p:cNvPr>
            <p:cNvSpPr/>
            <p:nvPr/>
          </p:nvSpPr>
          <p:spPr>
            <a:xfrm>
              <a:off x="8121876" y="3524970"/>
              <a:ext cx="3577861" cy="43518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marL="342866" indent="-342866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GB" sz="2000" b="1" dirty="0">
                  <a:cs typeface="Calibri"/>
                </a:rPr>
                <a:t>TF8 – </a:t>
              </a:r>
              <a:r>
                <a:rPr lang="en-GB" sz="2000" b="1" dirty="0" smtClean="0">
                  <a:cs typeface="Calibri"/>
                </a:rPr>
                <a:t>Knowledge sharing and scaling</a:t>
              </a:r>
              <a:endParaRPr lang="en-GB" sz="2000" b="1" dirty="0"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E493D1-C493-60AD-830B-7FA3976B24BB}"/>
                </a:ext>
              </a:extLst>
            </p:cNvPr>
            <p:cNvSpPr/>
            <p:nvPr/>
          </p:nvSpPr>
          <p:spPr>
            <a:xfrm>
              <a:off x="8121877" y="2435742"/>
              <a:ext cx="3577860" cy="43511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marL="342866" indent="-342866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GB" sz="2000" b="1" dirty="0">
                  <a:cs typeface="Calibri"/>
                </a:rPr>
                <a:t>TF6 – FS observatory, data, methods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863346-9EFC-287D-E003-889DA3340F58}"/>
                </a:ext>
              </a:extLst>
            </p:cNvPr>
            <p:cNvSpPr/>
            <p:nvPr/>
          </p:nvSpPr>
          <p:spPr>
            <a:xfrm>
              <a:off x="8121877" y="1862649"/>
              <a:ext cx="3564396" cy="43518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marL="342866" indent="-342866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GB" sz="2000" b="1" dirty="0">
                  <a:cs typeface="Calibri"/>
                </a:rPr>
                <a:t>TF5 – </a:t>
              </a:r>
              <a:r>
                <a:rPr lang="en-GB" sz="2000" b="1" dirty="0" smtClean="0">
                  <a:cs typeface="Calibri"/>
                </a:rPr>
                <a:t>Co-funding and Programming</a:t>
              </a:r>
              <a:endParaRPr lang="en-GB" sz="2000" b="1" dirty="0">
                <a:cs typeface="Calibri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AC2D87C-2F3C-3453-C076-B8C655255379}"/>
              </a:ext>
            </a:extLst>
          </p:cNvPr>
          <p:cNvSpPr txBox="1"/>
          <p:nvPr/>
        </p:nvSpPr>
        <p:spPr>
          <a:xfrm>
            <a:off x="6156866" y="5457054"/>
            <a:ext cx="548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u="sng" dirty="0" smtClean="0">
                <a:hlinkClick r:id="rId2"/>
              </a:rPr>
              <a:t>https</a:t>
            </a:r>
            <a:r>
              <a:rPr lang="fi-FI" sz="1200" u="sng" dirty="0">
                <a:hlinkClick r:id="rId2"/>
              </a:rPr>
              <a:t>://</a:t>
            </a:r>
            <a:r>
              <a:rPr lang="fi-FI" sz="1200" u="sng" dirty="0" smtClean="0">
                <a:hlinkClick r:id="rId2"/>
              </a:rPr>
              <a:t>scar-europe.org/images/FOOD/Main_actions/SFS_Partnership_SRIA_31012023.pdf</a:t>
            </a:r>
            <a:r>
              <a:rPr lang="fi-FI" sz="1200" u="sng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261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C1170-3EE2-949E-538D-4A0CA1182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031" y="2349661"/>
            <a:ext cx="11273976" cy="3827302"/>
          </a:xfrm>
        </p:spPr>
        <p:txBody>
          <a:bodyPr>
            <a:noAutofit/>
          </a:bodyPr>
          <a:lstStyle/>
          <a:p>
            <a:r>
              <a:rPr lang="en-GB" sz="2000" b="1" dirty="0"/>
              <a:t>European Project </a:t>
            </a:r>
            <a:r>
              <a:rPr lang="en-GB" sz="2000" dirty="0"/>
              <a:t>no. 101059497 </a:t>
            </a:r>
          </a:p>
          <a:p>
            <a:r>
              <a:rPr lang="en-GB" sz="2000" b="1" dirty="0"/>
              <a:t>Call topic: </a:t>
            </a:r>
            <a:r>
              <a:rPr lang="en-GB" sz="2000" dirty="0"/>
              <a:t>‘HORIZON-CL6-2021-GOVERNANCE-01-03 ‘Preparatory action for the HE Food Systems Partnership’.  </a:t>
            </a:r>
          </a:p>
          <a:p>
            <a:r>
              <a:rPr lang="en-GB" sz="2000" b="1" dirty="0"/>
              <a:t>Duration: </a:t>
            </a:r>
            <a:r>
              <a:rPr lang="en-GB" sz="2000" dirty="0"/>
              <a:t>3.5 year </a:t>
            </a:r>
          </a:p>
          <a:p>
            <a:pPr lvl="1"/>
            <a:r>
              <a:rPr lang="en-GB" sz="1600" dirty="0"/>
              <a:t>kick-off: 1/6/2022; </a:t>
            </a:r>
          </a:p>
          <a:p>
            <a:pPr lvl="1"/>
            <a:r>
              <a:rPr lang="en-GB" sz="1600" dirty="0"/>
              <a:t>foreseen: </a:t>
            </a:r>
            <a:r>
              <a:rPr lang="en-GB" sz="1600" dirty="0" smtClean="0"/>
              <a:t>2 </a:t>
            </a:r>
            <a:r>
              <a:rPr lang="en-GB" sz="1600" dirty="0"/>
              <a:t>years overlap with future partnership </a:t>
            </a:r>
          </a:p>
          <a:p>
            <a:r>
              <a:rPr lang="en-GB" sz="2000" b="1" dirty="0"/>
              <a:t>17 partners representing 19 networks </a:t>
            </a:r>
            <a:br>
              <a:rPr lang="en-GB" sz="2000" b="1" dirty="0"/>
            </a:br>
            <a:r>
              <a:rPr lang="en-GB" sz="1600" dirty="0"/>
              <a:t>(local, regional, national, European, global, public-private, philanthropic, research, education, innovation, communication, management)  </a:t>
            </a:r>
            <a:endParaRPr lang="en-GB" sz="2000" dirty="0"/>
          </a:p>
          <a:p>
            <a:r>
              <a:rPr lang="en-GB" sz="2000" b="1" dirty="0"/>
              <a:t>Budget: </a:t>
            </a:r>
            <a:r>
              <a:rPr lang="en-GB" sz="2000" dirty="0"/>
              <a:t>4.9 M</a:t>
            </a:r>
            <a:r>
              <a:rPr lang="en-GB" sz="2000" dirty="0" smtClean="0"/>
              <a:t>€</a:t>
            </a:r>
          </a:p>
          <a:p>
            <a:endParaRPr lang="en-GB" sz="2000" dirty="0"/>
          </a:p>
          <a:p>
            <a:r>
              <a:rPr lang="en-GB" sz="2000" i="1" dirty="0"/>
              <a:t>In 2024: the </a:t>
            </a:r>
            <a:r>
              <a:rPr lang="en-GB" sz="2000" b="1" i="1" dirty="0"/>
              <a:t>BIG Partnership </a:t>
            </a:r>
            <a:r>
              <a:rPr lang="en-GB" sz="2000" i="1" dirty="0"/>
              <a:t>(&gt; </a:t>
            </a:r>
            <a:r>
              <a:rPr lang="en-GB" sz="2000" i="1" dirty="0" smtClean="0"/>
              <a:t>XXX </a:t>
            </a:r>
            <a:r>
              <a:rPr lang="en-GB" sz="2000" i="1" dirty="0"/>
              <a:t>M€)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49268-3904-E6D7-8B3A-1555FF84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8979664" cy="1325563"/>
          </a:xfrm>
        </p:spPr>
        <p:txBody>
          <a:bodyPr>
            <a:noAutofit/>
          </a:bodyPr>
          <a:lstStyle/>
          <a:p>
            <a:r>
              <a:rPr lang="en-GB" sz="3600" dirty="0" smtClean="0"/>
              <a:t>How? CSA </a:t>
            </a:r>
            <a:r>
              <a:rPr lang="en-GB" sz="3600" dirty="0"/>
              <a:t>Project 'Co-creating the Prototype Sustainable FOOD Systems </a:t>
            </a:r>
            <a:r>
              <a:rPr lang="en-GB" sz="3600" dirty="0" err="1"/>
              <a:t>PArTnersHip</a:t>
            </a:r>
            <a:r>
              <a:rPr lang="en-GB" sz="3600" dirty="0" smtClean="0"/>
              <a:t>'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982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0342C2-F67F-47AB-A6AA-7F998B25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7806" cy="1325563"/>
          </a:xfrm>
        </p:spPr>
        <p:txBody>
          <a:bodyPr>
            <a:normAutofit/>
          </a:bodyPr>
          <a:lstStyle/>
          <a:p>
            <a:r>
              <a:rPr lang="en-IE" dirty="0" smtClean="0"/>
              <a:t>Who? &gt; a vibrant community</a:t>
            </a:r>
            <a:r>
              <a:rPr lang="en-IE" sz="2800" dirty="0" smtClean="0"/>
              <a:t>,</a:t>
            </a:r>
            <a:r>
              <a:rPr lang="en-IE" sz="2800" i="1" dirty="0" smtClean="0">
                <a:solidFill>
                  <a:schemeClr val="accent1"/>
                </a:solidFill>
              </a:rPr>
              <a:t> </a:t>
            </a:r>
            <a:br>
              <a:rPr lang="en-IE" sz="2800" i="1" dirty="0" smtClean="0">
                <a:solidFill>
                  <a:schemeClr val="accent1"/>
                </a:solidFill>
              </a:rPr>
            </a:br>
            <a:r>
              <a:rPr lang="en-IE" sz="2800" i="1" dirty="0" err="1" smtClean="0">
                <a:solidFill>
                  <a:schemeClr val="accent1"/>
                </a:solidFill>
              </a:rPr>
              <a:t>FOODPathS</a:t>
            </a:r>
            <a:r>
              <a:rPr lang="en-IE" sz="2800" i="1" dirty="0" smtClean="0">
                <a:solidFill>
                  <a:schemeClr val="accent1"/>
                </a:solidFill>
              </a:rPr>
              <a:t> </a:t>
            </a:r>
            <a:r>
              <a:rPr lang="en-IE" sz="2800" i="1" dirty="0">
                <a:solidFill>
                  <a:schemeClr val="accent1"/>
                </a:solidFill>
              </a:rPr>
              <a:t>as </a:t>
            </a:r>
            <a:r>
              <a:rPr lang="en-IE" sz="2800" i="1" u="sng" dirty="0">
                <a:solidFill>
                  <a:schemeClr val="accent1"/>
                </a:solidFill>
              </a:rPr>
              <a:t>network</a:t>
            </a:r>
            <a:r>
              <a:rPr lang="en-IE" sz="2800" i="1" dirty="0">
                <a:solidFill>
                  <a:schemeClr val="accent1"/>
                </a:solidFill>
              </a:rPr>
              <a:t> of </a:t>
            </a:r>
            <a:r>
              <a:rPr lang="en-IE" sz="2800" i="1" dirty="0" smtClean="0">
                <a:solidFill>
                  <a:schemeClr val="accent1"/>
                </a:solidFill>
              </a:rPr>
              <a:t>networks, all over Europe and beyond</a:t>
            </a:r>
            <a:endParaRPr lang="en-IE" sz="2800" i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B4003E-B7FD-4159-877C-18FE24220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102" y="1806530"/>
            <a:ext cx="11047904" cy="4039928"/>
          </a:xfrm>
        </p:spPr>
        <p:txBody>
          <a:bodyPr>
            <a:normAutofit/>
          </a:bodyPr>
          <a:lstStyle/>
          <a:p>
            <a:r>
              <a:rPr lang="en-GB" dirty="0"/>
              <a:t>A wide range of </a:t>
            </a:r>
            <a:r>
              <a:rPr lang="en-GB" dirty="0" smtClean="0"/>
              <a:t>public </a:t>
            </a:r>
            <a:r>
              <a:rPr lang="en-GB" sz="1600" dirty="0" smtClean="0"/>
              <a:t>(local, regional, national, EU-wide, global), </a:t>
            </a:r>
            <a:r>
              <a:rPr lang="en-GB" dirty="0" smtClean="0"/>
              <a:t>private </a:t>
            </a:r>
            <a:r>
              <a:rPr lang="en-GB" sz="1600" dirty="0" smtClean="0"/>
              <a:t>(incl. SMEs &amp; start-ups),</a:t>
            </a:r>
            <a:r>
              <a:rPr lang="en-GB" dirty="0" smtClean="0"/>
              <a:t> research-education</a:t>
            </a:r>
            <a:r>
              <a:rPr lang="en-GB" dirty="0"/>
              <a:t>, philanthropic, NGOs, </a:t>
            </a:r>
            <a:r>
              <a:rPr lang="en-GB" dirty="0" smtClean="0"/>
              <a:t>civil, etc</a:t>
            </a:r>
            <a:r>
              <a:rPr lang="en-GB" dirty="0"/>
              <a:t>. </a:t>
            </a:r>
            <a:r>
              <a:rPr lang="en-GB" dirty="0" smtClean="0"/>
              <a:t>organisations. </a:t>
            </a:r>
          </a:p>
        </p:txBody>
      </p:sp>
      <p:cxnSp>
        <p:nvCxnSpPr>
          <p:cNvPr id="13" name="Connecteur droit 12"/>
          <p:cNvCxnSpPr>
            <a:endCxn id="18" idx="3"/>
          </p:cNvCxnSpPr>
          <p:nvPr/>
        </p:nvCxnSpPr>
        <p:spPr>
          <a:xfrm>
            <a:off x="477836" y="2881945"/>
            <a:ext cx="11388435" cy="9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/>
          <p:cNvGrpSpPr/>
          <p:nvPr/>
        </p:nvGrpSpPr>
        <p:grpSpPr>
          <a:xfrm>
            <a:off x="477836" y="2730994"/>
            <a:ext cx="11388435" cy="3855665"/>
            <a:chOff x="827112" y="3416880"/>
            <a:chExt cx="10868894" cy="332263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811" y="3826494"/>
              <a:ext cx="6123195" cy="291301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112" y="3826495"/>
              <a:ext cx="4634345" cy="291301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B952DB-DD0E-AE57-679E-BCBDAABCC82C}"/>
                </a:ext>
              </a:extLst>
            </p:cNvPr>
            <p:cNvSpPr/>
            <p:nvPr/>
          </p:nvSpPr>
          <p:spPr>
            <a:xfrm>
              <a:off x="10070869" y="3416880"/>
              <a:ext cx="1625137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fr-FR" sz="1200" dirty="0" smtClean="0">
                  <a:hlinkClick r:id="rId4"/>
                </a:rPr>
                <a:t>www.foodpaths.eu</a:t>
              </a:r>
              <a:endParaRPr lang="fr-FR" sz="1200" dirty="0" smtClean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89" y="67333"/>
            <a:ext cx="2475535" cy="830098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3B4003E-B7FD-4159-877C-18FE24220961}"/>
              </a:ext>
            </a:extLst>
          </p:cNvPr>
          <p:cNvSpPr txBox="1">
            <a:spLocks/>
          </p:cNvSpPr>
          <p:nvPr/>
        </p:nvSpPr>
        <p:spPr>
          <a:xfrm>
            <a:off x="715593" y="3404354"/>
            <a:ext cx="9714438" cy="403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40059"/>
              </a:buClr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40059"/>
              </a:buClr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40059"/>
              </a:buClr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40059"/>
              </a:buClr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40059"/>
              </a:buClr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1800" i="1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70870" y="6432770"/>
            <a:ext cx="1384068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1400" i="1" dirty="0" smtClean="0"/>
              <a:t>SRIA, page 55</a:t>
            </a:r>
            <a:endParaRPr lang="en-GB" sz="1400" i="1" dirty="0"/>
          </a:p>
        </p:txBody>
      </p:sp>
      <p:sp>
        <p:nvSpPr>
          <p:cNvPr id="3" name="Ellipse 2"/>
          <p:cNvSpPr/>
          <p:nvPr/>
        </p:nvSpPr>
        <p:spPr>
          <a:xfrm>
            <a:off x="10307782" y="4738255"/>
            <a:ext cx="1313411" cy="130623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4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9CCA8-958D-F4AD-10DD-6074A6883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730" y="1073897"/>
            <a:ext cx="11392594" cy="1146144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The project aim</a:t>
            </a:r>
            <a:r>
              <a:rPr lang="en-GB" b="1" dirty="0" smtClean="0"/>
              <a:t>: </a:t>
            </a:r>
            <a:r>
              <a:rPr lang="en-GB" b="1" dirty="0"/>
              <a:t>‘</a:t>
            </a:r>
            <a:r>
              <a:rPr lang="en-GB" b="1" dirty="0" err="1"/>
              <a:t>FOODPathS</a:t>
            </a:r>
            <a:r>
              <a:rPr lang="en-GB" b="1" dirty="0"/>
              <a:t>’ will design the ‘Prototype SFS Partnership’.  </a:t>
            </a:r>
            <a:endParaRPr lang="en-GB" b="1" dirty="0" smtClean="0"/>
          </a:p>
          <a:p>
            <a:r>
              <a:rPr lang="en-GB" sz="2400" i="1" dirty="0" smtClean="0"/>
              <a:t>The </a:t>
            </a:r>
            <a:r>
              <a:rPr lang="en-GB" sz="2400" i="1" dirty="0"/>
              <a:t>Prototype will serve as the first version of </a:t>
            </a:r>
            <a:r>
              <a:rPr lang="en-GB" sz="2400" b="1" i="1" dirty="0">
                <a:solidFill>
                  <a:schemeClr val="accent1"/>
                </a:solidFill>
              </a:rPr>
              <a:t>HOW</a:t>
            </a:r>
            <a:r>
              <a:rPr lang="en-GB" sz="2400" i="1" dirty="0"/>
              <a:t> the future Partnership </a:t>
            </a:r>
            <a:r>
              <a:rPr lang="en-GB" sz="2400" i="1" dirty="0" smtClean="0"/>
              <a:t>may function: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49268-3904-E6D7-8B3A-1555FF84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The objectives of </a:t>
            </a:r>
            <a:r>
              <a:rPr lang="en-GB" sz="3600" dirty="0" err="1" smtClean="0"/>
              <a:t>FOODPathS</a:t>
            </a:r>
            <a:endParaRPr lang="en-GB" sz="3600" dirty="0"/>
          </a:p>
        </p:txBody>
      </p:sp>
      <p:grpSp>
        <p:nvGrpSpPr>
          <p:cNvPr id="29" name="Groupe 28"/>
          <p:cNvGrpSpPr/>
          <p:nvPr/>
        </p:nvGrpSpPr>
        <p:grpSpPr>
          <a:xfrm>
            <a:off x="601596" y="1982168"/>
            <a:ext cx="11430445" cy="4331868"/>
            <a:chOff x="-1457893" y="2134568"/>
            <a:chExt cx="11430445" cy="4331868"/>
          </a:xfrm>
        </p:grpSpPr>
        <p:grpSp>
          <p:nvGrpSpPr>
            <p:cNvPr id="3" name="Groupe 2"/>
            <p:cNvGrpSpPr/>
            <p:nvPr/>
          </p:nvGrpSpPr>
          <p:grpSpPr>
            <a:xfrm>
              <a:off x="-1457893" y="2134568"/>
              <a:ext cx="11430445" cy="4331868"/>
              <a:chOff x="718041" y="2050145"/>
              <a:chExt cx="11430445" cy="4331868"/>
            </a:xfrm>
          </p:grpSpPr>
          <p:grpSp>
            <p:nvGrpSpPr>
              <p:cNvPr id="7" name="Groupe 20">
                <a:extLst>
                  <a:ext uri="{FF2B5EF4-FFF2-40B4-BE49-F238E27FC236}">
                    <a16:creationId xmlns:a16="http://schemas.microsoft.com/office/drawing/2014/main" id="{C1F0A623-DE4B-91E9-25D7-DFDE789A3D25}"/>
                  </a:ext>
                </a:extLst>
              </p:cNvPr>
              <p:cNvGrpSpPr/>
              <p:nvPr/>
            </p:nvGrpSpPr>
            <p:grpSpPr>
              <a:xfrm>
                <a:off x="718041" y="2050145"/>
                <a:ext cx="11430445" cy="4331868"/>
                <a:chOff x="146356" y="672635"/>
                <a:chExt cx="8709594" cy="4756241"/>
              </a:xfrm>
            </p:grpSpPr>
            <p:grpSp>
              <p:nvGrpSpPr>
                <p:cNvPr id="17" name="Groupe 2">
                  <a:extLst>
                    <a:ext uri="{FF2B5EF4-FFF2-40B4-BE49-F238E27FC236}">
                      <a16:creationId xmlns:a16="http://schemas.microsoft.com/office/drawing/2014/main" id="{849987FF-59F8-9EBF-D917-2810D7C58B9A}"/>
                    </a:ext>
                  </a:extLst>
                </p:cNvPr>
                <p:cNvGrpSpPr/>
                <p:nvPr/>
              </p:nvGrpSpPr>
              <p:grpSpPr>
                <a:xfrm>
                  <a:off x="146356" y="740456"/>
                  <a:ext cx="8709594" cy="4608512"/>
                  <a:chOff x="582503" y="740456"/>
                  <a:chExt cx="7632848" cy="4608512"/>
                </a:xfrm>
              </p:grpSpPr>
              <p:graphicFrame>
                <p:nvGraphicFramePr>
                  <p:cNvPr id="25" name="Diagramme 1">
                    <a:extLst>
                      <a:ext uri="{FF2B5EF4-FFF2-40B4-BE49-F238E27FC236}">
                        <a16:creationId xmlns:a16="http://schemas.microsoft.com/office/drawing/2014/main" id="{04A6AE23-31C6-167B-8645-2A4549EC9657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771302664"/>
                      </p:ext>
                    </p:extLst>
                  </p:nvPr>
                </p:nvGraphicFramePr>
                <p:xfrm>
                  <a:off x="582503" y="740456"/>
                  <a:ext cx="7632848" cy="4608512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2" r:lo="rId3" r:qs="rId4" r:cs="rId5"/>
                  </a:graphicData>
                </a:graphic>
              </p:graphicFrame>
              <p:sp>
                <p:nvSpPr>
                  <p:cNvPr id="26" name="Ellipse 3">
                    <a:extLst>
                      <a:ext uri="{FF2B5EF4-FFF2-40B4-BE49-F238E27FC236}">
                        <a16:creationId xmlns:a16="http://schemas.microsoft.com/office/drawing/2014/main" id="{2210B259-7AD2-BBEC-E3DA-141D556E5AAD}"/>
                      </a:ext>
                    </a:extLst>
                  </p:cNvPr>
                  <p:cNvSpPr/>
                  <p:nvPr/>
                </p:nvSpPr>
                <p:spPr>
                  <a:xfrm>
                    <a:off x="3104240" y="2492298"/>
                    <a:ext cx="2555785" cy="166945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ZoneTexte 4">
                    <a:extLst>
                      <a:ext uri="{FF2B5EF4-FFF2-40B4-BE49-F238E27FC236}">
                        <a16:creationId xmlns:a16="http://schemas.microsoft.com/office/drawing/2014/main" id="{9C327CD8-9BB2-9C4C-2DF4-80A3DA8631A7}"/>
                      </a:ext>
                    </a:extLst>
                  </p:cNvPr>
                  <p:cNvSpPr txBox="1"/>
                  <p:nvPr/>
                </p:nvSpPr>
                <p:spPr>
                  <a:xfrm>
                    <a:off x="3288588" y="2837531"/>
                    <a:ext cx="2187088" cy="10137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Collective governance &amp; systemic actions, communication &amp; coordination</a:t>
                    </a:r>
                  </a:p>
                </p:txBody>
              </p:sp>
            </p:grpSp>
            <p:sp>
              <p:nvSpPr>
                <p:cNvPr id="18" name="ZoneTexte 12">
                  <a:extLst>
                    <a:ext uri="{FF2B5EF4-FFF2-40B4-BE49-F238E27FC236}">
                      <a16:creationId xmlns:a16="http://schemas.microsoft.com/office/drawing/2014/main" id="{883D505D-7E8D-1769-CD70-72E034351410}"/>
                    </a:ext>
                  </a:extLst>
                </p:cNvPr>
                <p:cNvSpPr txBox="1"/>
                <p:nvPr/>
              </p:nvSpPr>
              <p:spPr>
                <a:xfrm>
                  <a:off x="4101841" y="672635"/>
                  <a:ext cx="648072" cy="448654"/>
                </a:xfrm>
                <a:prstGeom prst="roundRect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WP3</a:t>
                  </a:r>
                </a:p>
              </p:txBody>
            </p:sp>
            <p:sp>
              <p:nvSpPr>
                <p:cNvPr id="19" name="ZoneTexte 13">
                  <a:extLst>
                    <a:ext uri="{FF2B5EF4-FFF2-40B4-BE49-F238E27FC236}">
                      <a16:creationId xmlns:a16="http://schemas.microsoft.com/office/drawing/2014/main" id="{4CFA5C18-0404-2F75-8C44-D376F086E73B}"/>
                    </a:ext>
                  </a:extLst>
                </p:cNvPr>
                <p:cNvSpPr txBox="1"/>
                <p:nvPr/>
              </p:nvSpPr>
              <p:spPr>
                <a:xfrm>
                  <a:off x="3160030" y="4980222"/>
                  <a:ext cx="648072" cy="448654"/>
                </a:xfrm>
                <a:prstGeom prst="roundRect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WP6</a:t>
                  </a:r>
                </a:p>
              </p:txBody>
            </p:sp>
            <p:sp>
              <p:nvSpPr>
                <p:cNvPr id="20" name="ZoneTexte 14">
                  <a:extLst>
                    <a:ext uri="{FF2B5EF4-FFF2-40B4-BE49-F238E27FC236}">
                      <a16:creationId xmlns:a16="http://schemas.microsoft.com/office/drawing/2014/main" id="{7BB13189-A331-DA4F-B00A-0A3220C7080B}"/>
                    </a:ext>
                  </a:extLst>
                </p:cNvPr>
                <p:cNvSpPr txBox="1"/>
                <p:nvPr/>
              </p:nvSpPr>
              <p:spPr>
                <a:xfrm>
                  <a:off x="5268004" y="4953367"/>
                  <a:ext cx="648072" cy="448654"/>
                </a:xfrm>
                <a:prstGeom prst="roundRect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WP5</a:t>
                  </a:r>
                </a:p>
              </p:txBody>
            </p:sp>
            <p:sp>
              <p:nvSpPr>
                <p:cNvPr id="21" name="ZoneTexte 15">
                  <a:extLst>
                    <a:ext uri="{FF2B5EF4-FFF2-40B4-BE49-F238E27FC236}">
                      <a16:creationId xmlns:a16="http://schemas.microsoft.com/office/drawing/2014/main" id="{D6A429C4-ED63-A7C8-15AD-2BDE901C7758}"/>
                    </a:ext>
                  </a:extLst>
                </p:cNvPr>
                <p:cNvSpPr txBox="1"/>
                <p:nvPr/>
              </p:nvSpPr>
              <p:spPr>
                <a:xfrm>
                  <a:off x="5965624" y="1867938"/>
                  <a:ext cx="648072" cy="448654"/>
                </a:xfrm>
                <a:prstGeom prst="roundRect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WP4</a:t>
                  </a:r>
                </a:p>
              </p:txBody>
            </p:sp>
            <p:sp>
              <p:nvSpPr>
                <p:cNvPr id="22" name="ZoneTexte 16">
                  <a:extLst>
                    <a:ext uri="{FF2B5EF4-FFF2-40B4-BE49-F238E27FC236}">
                      <a16:creationId xmlns:a16="http://schemas.microsoft.com/office/drawing/2014/main" id="{37F46AAA-0E5A-E58E-30EB-9F474C7CD084}"/>
                    </a:ext>
                  </a:extLst>
                </p:cNvPr>
                <p:cNvSpPr txBox="1"/>
                <p:nvPr/>
              </p:nvSpPr>
              <p:spPr>
                <a:xfrm>
                  <a:off x="2270158" y="1895710"/>
                  <a:ext cx="648072" cy="448654"/>
                </a:xfrm>
                <a:prstGeom prst="roundRect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WP7</a:t>
                  </a:r>
                </a:p>
              </p:txBody>
            </p:sp>
            <p:sp>
              <p:nvSpPr>
                <p:cNvPr id="23" name="ZoneTexte 17">
                  <a:extLst>
                    <a:ext uri="{FF2B5EF4-FFF2-40B4-BE49-F238E27FC236}">
                      <a16:creationId xmlns:a16="http://schemas.microsoft.com/office/drawing/2014/main" id="{DC5491A2-8262-F79F-5A63-C7346474BC56}"/>
                    </a:ext>
                  </a:extLst>
                </p:cNvPr>
                <p:cNvSpPr txBox="1"/>
                <p:nvPr/>
              </p:nvSpPr>
              <p:spPr>
                <a:xfrm>
                  <a:off x="3339885" y="3508768"/>
                  <a:ext cx="648072" cy="448654"/>
                </a:xfrm>
                <a:prstGeom prst="roundRect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WP8</a:t>
                  </a:r>
                </a:p>
              </p:txBody>
            </p:sp>
            <p:sp>
              <p:nvSpPr>
                <p:cNvPr id="24" name="ZoneTexte 19">
                  <a:extLst>
                    <a:ext uri="{FF2B5EF4-FFF2-40B4-BE49-F238E27FC236}">
                      <a16:creationId xmlns:a16="http://schemas.microsoft.com/office/drawing/2014/main" id="{A3BCF337-4852-BE98-27DC-D0499289B6B1}"/>
                    </a:ext>
                  </a:extLst>
                </p:cNvPr>
                <p:cNvSpPr txBox="1"/>
                <p:nvPr/>
              </p:nvSpPr>
              <p:spPr>
                <a:xfrm>
                  <a:off x="4158176" y="3851316"/>
                  <a:ext cx="648072" cy="448654"/>
                </a:xfrm>
                <a:prstGeom prst="roundRect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WP1</a:t>
                  </a:r>
                </a:p>
              </p:txBody>
            </p:sp>
          </p:grpSp>
          <p:grpSp>
            <p:nvGrpSpPr>
              <p:cNvPr id="8" name="Groupe 129">
                <a:extLst>
                  <a:ext uri="{FF2B5EF4-FFF2-40B4-BE49-F238E27FC236}">
                    <a16:creationId xmlns:a16="http://schemas.microsoft.com/office/drawing/2014/main" id="{E3527509-A626-F26A-8E20-7762BB1F8D27}"/>
                  </a:ext>
                </a:extLst>
              </p:cNvPr>
              <p:cNvGrpSpPr/>
              <p:nvPr/>
            </p:nvGrpSpPr>
            <p:grpSpPr>
              <a:xfrm>
                <a:off x="2769063" y="2593691"/>
                <a:ext cx="7241802" cy="3603678"/>
                <a:chOff x="1999301" y="1610666"/>
                <a:chExt cx="5517997" cy="3956713"/>
              </a:xfrm>
            </p:grpSpPr>
            <p:sp>
              <p:nvSpPr>
                <p:cNvPr id="10" name="Rectangle à coins arrondis 11">
                  <a:extLst>
                    <a:ext uri="{FF2B5EF4-FFF2-40B4-BE49-F238E27FC236}">
                      <a16:creationId xmlns:a16="http://schemas.microsoft.com/office/drawing/2014/main" id="{687CE847-8AC6-DAB4-ACEE-D89F0A80E3CF}"/>
                    </a:ext>
                  </a:extLst>
                </p:cNvPr>
                <p:cNvSpPr/>
                <p:nvPr/>
              </p:nvSpPr>
              <p:spPr>
                <a:xfrm>
                  <a:off x="4355976" y="5157192"/>
                  <a:ext cx="720081" cy="28803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18">
                  <a:extLst>
                    <a:ext uri="{FF2B5EF4-FFF2-40B4-BE49-F238E27FC236}">
                      <a16:creationId xmlns:a16="http://schemas.microsoft.com/office/drawing/2014/main" id="{0452C0F0-4220-728C-6FD3-ADE03D00CA2C}"/>
                    </a:ext>
                  </a:extLst>
                </p:cNvPr>
                <p:cNvSpPr txBox="1"/>
                <p:nvPr/>
              </p:nvSpPr>
              <p:spPr>
                <a:xfrm>
                  <a:off x="5528144" y="1610666"/>
                  <a:ext cx="1440160" cy="37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Experimenting</a:t>
                  </a:r>
                </a:p>
              </p:txBody>
            </p:sp>
            <p:sp>
              <p:nvSpPr>
                <p:cNvPr id="12" name="ZoneTexte 119">
                  <a:extLst>
                    <a:ext uri="{FF2B5EF4-FFF2-40B4-BE49-F238E27FC236}">
                      <a16:creationId xmlns:a16="http://schemas.microsoft.com/office/drawing/2014/main" id="{06DB7278-14B1-CE3C-EB09-1B978E6F77BD}"/>
                    </a:ext>
                  </a:extLst>
                </p:cNvPr>
                <p:cNvSpPr txBox="1"/>
                <p:nvPr/>
              </p:nvSpPr>
              <p:spPr>
                <a:xfrm>
                  <a:off x="4355976" y="2517570"/>
                  <a:ext cx="1296144" cy="37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Prioritizing</a:t>
                  </a:r>
                </a:p>
              </p:txBody>
            </p:sp>
            <p:sp>
              <p:nvSpPr>
                <p:cNvPr id="13" name="ZoneTexte 120">
                  <a:extLst>
                    <a:ext uri="{FF2B5EF4-FFF2-40B4-BE49-F238E27FC236}">
                      <a16:creationId xmlns:a16="http://schemas.microsoft.com/office/drawing/2014/main" id="{FEBE5F4C-6B5B-12B1-EBDC-4A2589FC1602}"/>
                    </a:ext>
                  </a:extLst>
                </p:cNvPr>
                <p:cNvSpPr txBox="1"/>
                <p:nvPr/>
              </p:nvSpPr>
              <p:spPr>
                <a:xfrm>
                  <a:off x="5861114" y="3902192"/>
                  <a:ext cx="1656184" cy="37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Training</a:t>
                  </a:r>
                </a:p>
              </p:txBody>
            </p:sp>
            <p:sp>
              <p:nvSpPr>
                <p:cNvPr id="14" name="ZoneTexte 121">
                  <a:extLst>
                    <a:ext uri="{FF2B5EF4-FFF2-40B4-BE49-F238E27FC236}">
                      <a16:creationId xmlns:a16="http://schemas.microsoft.com/office/drawing/2014/main" id="{92BE5D62-28B7-C925-394E-02E8C4C19627}"/>
                    </a:ext>
                  </a:extLst>
                </p:cNvPr>
                <p:cNvSpPr txBox="1"/>
                <p:nvPr/>
              </p:nvSpPr>
              <p:spPr>
                <a:xfrm>
                  <a:off x="4256291" y="5195658"/>
                  <a:ext cx="1332148" cy="371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Focusing</a:t>
                  </a:r>
                </a:p>
              </p:txBody>
            </p:sp>
            <p:sp>
              <p:nvSpPr>
                <p:cNvPr id="15" name="ZoneTexte 122">
                  <a:extLst>
                    <a:ext uri="{FF2B5EF4-FFF2-40B4-BE49-F238E27FC236}">
                      <a16:creationId xmlns:a16="http://schemas.microsoft.com/office/drawing/2014/main" id="{D7F6E654-FB32-442F-1129-BD90A5AA0581}"/>
                    </a:ext>
                  </a:extLst>
                </p:cNvPr>
                <p:cNvSpPr txBox="1"/>
                <p:nvPr/>
              </p:nvSpPr>
              <p:spPr>
                <a:xfrm>
                  <a:off x="1999301" y="4017226"/>
                  <a:ext cx="1152128" cy="371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/>
                    <a:t>Evaluating</a:t>
                  </a:r>
                </a:p>
              </p:txBody>
            </p:sp>
            <p:sp>
              <p:nvSpPr>
                <p:cNvPr id="16" name="ZoneTexte 123">
                  <a:extLst>
                    <a:ext uri="{FF2B5EF4-FFF2-40B4-BE49-F238E27FC236}">
                      <a16:creationId xmlns:a16="http://schemas.microsoft.com/office/drawing/2014/main" id="{E5726606-7B21-F2AD-89BE-5D90FBB77B70}"/>
                    </a:ext>
                  </a:extLst>
                </p:cNvPr>
                <p:cNvSpPr txBox="1"/>
                <p:nvPr/>
              </p:nvSpPr>
              <p:spPr>
                <a:xfrm>
                  <a:off x="2632306" y="1643341"/>
                  <a:ext cx="1152128" cy="37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/>
                    <a:t>Adapting</a:t>
                  </a:r>
                </a:p>
              </p:txBody>
            </p:sp>
          </p:grpSp>
        </p:grpSp>
        <p:sp>
          <p:nvSpPr>
            <p:cNvPr id="28" name="ZoneTexte 19">
              <a:extLst>
                <a:ext uri="{FF2B5EF4-FFF2-40B4-BE49-F238E27FC236}">
                  <a16:creationId xmlns:a16="http://schemas.microsoft.com/office/drawing/2014/main" id="{A3BCF337-4852-BE98-27DC-D0499289B6B1}"/>
                </a:ext>
              </a:extLst>
            </p:cNvPr>
            <p:cNvSpPr txBox="1"/>
            <p:nvPr/>
          </p:nvSpPr>
          <p:spPr>
            <a:xfrm>
              <a:off x="3806914" y="3793765"/>
              <a:ext cx="850528" cy="408623"/>
            </a:xfrm>
            <a:prstGeom prst="roundRect">
              <a:avLst/>
            </a:prstGeom>
            <a:ln w="28575"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WP2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0607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9268-3904-E6D7-8B3A-1555FF84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9112667" cy="1325563"/>
          </a:xfrm>
        </p:spPr>
        <p:txBody>
          <a:bodyPr>
            <a:noAutofit/>
          </a:bodyPr>
          <a:lstStyle/>
          <a:p>
            <a:r>
              <a:rPr lang="en-GB" sz="3600" dirty="0" smtClean="0"/>
              <a:t>Which relevant topics for Regions / ERIAFF ??</a:t>
            </a:r>
            <a:endParaRPr lang="en-GB" sz="3600" dirty="0"/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199506" y="1538736"/>
            <a:ext cx="5827222" cy="48705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 smtClean="0"/>
              <a:t>FS approaches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 smtClean="0"/>
              <a:t>Funders forum,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 smtClean="0"/>
              <a:t>Vitrine with co-creation cases (vitrine),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 smtClean="0"/>
              <a:t>Sustainability charter, </a:t>
            </a:r>
            <a:endParaRPr lang="en-GB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 smtClean="0"/>
              <a:t>Exploitable SRIA </a:t>
            </a:r>
            <a:r>
              <a:rPr lang="en-GB" sz="1600" dirty="0"/>
              <a:t>(</a:t>
            </a:r>
            <a:r>
              <a:rPr lang="en-GB" sz="1600" dirty="0" smtClean="0"/>
              <a:t>R&amp;I, science-Policy &amp; Education)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 smtClean="0"/>
              <a:t>List with trade-offs and co-benefits,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 smtClean="0"/>
              <a:t>Set of interactive communication tools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 smtClean="0"/>
              <a:t>New Modus Operandi</a:t>
            </a:r>
            <a:endParaRPr lang="en-GB" dirty="0"/>
          </a:p>
        </p:txBody>
      </p:sp>
      <p:sp>
        <p:nvSpPr>
          <p:cNvPr id="29" name="Espace réservé du texte 2"/>
          <p:cNvSpPr txBox="1">
            <a:spLocks/>
          </p:cNvSpPr>
          <p:nvPr/>
        </p:nvSpPr>
        <p:spPr>
          <a:xfrm>
            <a:off x="6026727" y="1538736"/>
            <a:ext cx="6093229" cy="48705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Aligning new FS approaches?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C</a:t>
            </a:r>
            <a:r>
              <a:rPr lang="en-GB" dirty="0" smtClean="0">
                <a:solidFill>
                  <a:schemeClr val="accent1"/>
                </a:solidFill>
              </a:rPr>
              <a:t>o-funding strategies of regions?*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City-region-SME-…</a:t>
            </a:r>
            <a:r>
              <a:rPr lang="en-GB" dirty="0">
                <a:solidFill>
                  <a:schemeClr val="accent1"/>
                </a:solidFill>
              </a:rPr>
              <a:t>-</a:t>
            </a:r>
            <a:r>
              <a:rPr lang="en-GB" dirty="0" smtClean="0">
                <a:solidFill>
                  <a:schemeClr val="accent1"/>
                </a:solidFill>
              </a:rPr>
              <a:t>driven cases?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GB" dirty="0" smtClean="0">
                <a:solidFill>
                  <a:schemeClr val="accent1"/>
                </a:solidFill>
              </a:rPr>
              <a:t>etwork of (regional) universities?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Alignment with 3S strategies?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Preserving region’s food cultural heritage?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Connecting Regional Food Hubs?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..?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flipH="1">
            <a:off x="8709427" y="6488668"/>
            <a:ext cx="393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*workshop </a:t>
            </a:r>
            <a:r>
              <a:rPr lang="fr-FR" dirty="0" err="1" smtClean="0"/>
              <a:t>yesterday</a:t>
            </a:r>
            <a:r>
              <a:rPr lang="fr-FR" dirty="0" smtClean="0"/>
              <a:t> </a:t>
            </a:r>
            <a:r>
              <a:rPr lang="fr-FR" dirty="0" err="1" smtClean="0"/>
              <a:t>led</a:t>
            </a:r>
            <a:r>
              <a:rPr lang="fr-FR" dirty="0" smtClean="0"/>
              <a:t> by WP3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38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6CD87-39AE-1338-B0B5-2641825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01355"/>
            <a:ext cx="8574187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E.g. Aligning FS approaches with other Partnerships?  </a:t>
            </a:r>
            <a:endParaRPr lang="en-GB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B88DE1-A34B-5BEA-2208-F90188994764}"/>
              </a:ext>
            </a:extLst>
          </p:cNvPr>
          <p:cNvSpPr/>
          <p:nvPr/>
        </p:nvSpPr>
        <p:spPr>
          <a:xfrm>
            <a:off x="2319344" y="1764438"/>
            <a:ext cx="4605158" cy="403784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chemeClr val="accent2"/>
                </a:solidFill>
              </a:rPr>
              <a:t>Sustainable Food</a:t>
            </a:r>
          </a:p>
          <a:p>
            <a:pPr algn="ctr"/>
            <a:r>
              <a:rPr lang="en-GB" sz="2800" b="1" dirty="0">
                <a:solidFill>
                  <a:schemeClr val="accent2"/>
                </a:solidFill>
              </a:rPr>
              <a:t>Systems </a:t>
            </a:r>
            <a:r>
              <a:rPr lang="en-GB" sz="2800" b="1" dirty="0" smtClean="0">
                <a:solidFill>
                  <a:schemeClr val="accent2"/>
                </a:solidFill>
              </a:rPr>
              <a:t>Partnership</a:t>
            </a:r>
          </a:p>
          <a:p>
            <a:pPr algn="ctr"/>
            <a:endParaRPr lang="en-GB" sz="2800" b="1" dirty="0" smtClean="0">
              <a:solidFill>
                <a:schemeClr val="accent2"/>
              </a:solidFill>
            </a:endParaRPr>
          </a:p>
          <a:p>
            <a:pPr algn="ctr"/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B9460-5D17-C527-EE35-77DA708E91DB}"/>
              </a:ext>
            </a:extLst>
          </p:cNvPr>
          <p:cNvSpPr txBox="1"/>
          <p:nvPr/>
        </p:nvSpPr>
        <p:spPr>
          <a:xfrm>
            <a:off x="3183677" y="3320988"/>
            <a:ext cx="39651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1" dirty="0" smtClean="0">
                <a:solidFill>
                  <a:schemeClr val="accent1"/>
                </a:solidFill>
              </a:rPr>
              <a:t>‘Principles’: Diversity, Circularity, Adaptability</a:t>
            </a:r>
            <a:r>
              <a:rPr lang="en-GB" sz="2000" b="1" i="1" dirty="0">
                <a:solidFill>
                  <a:schemeClr val="accent1"/>
                </a:solidFill>
              </a:rPr>
              <a:t>, </a:t>
            </a:r>
            <a:r>
              <a:rPr lang="en-GB" sz="2000" b="1" i="1" dirty="0" smtClean="0">
                <a:solidFill>
                  <a:schemeClr val="accent1"/>
                </a:solidFill>
              </a:rPr>
              <a:t>Fair </a:t>
            </a:r>
            <a:r>
              <a:rPr lang="en-GB" sz="2000" b="1" i="1" dirty="0">
                <a:solidFill>
                  <a:schemeClr val="accent1"/>
                </a:solidFill>
              </a:rPr>
              <a:t>&amp; Just</a:t>
            </a:r>
            <a:r>
              <a:rPr lang="en-GB" sz="2000" b="1" i="1" dirty="0" smtClean="0">
                <a:solidFill>
                  <a:schemeClr val="accent1"/>
                </a:solidFill>
              </a:rPr>
              <a:t>, Safety</a:t>
            </a:r>
            <a:r>
              <a:rPr lang="en-GB" sz="2000" b="1" i="1" dirty="0">
                <a:solidFill>
                  <a:schemeClr val="accent1"/>
                </a:solidFill>
              </a:rPr>
              <a:t>, </a:t>
            </a:r>
            <a:r>
              <a:rPr lang="en-GB" sz="2000" b="1" i="1" dirty="0" smtClean="0">
                <a:solidFill>
                  <a:schemeClr val="accent1"/>
                </a:solidFill>
              </a:rPr>
              <a:t>One Health,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System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Observatory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FS Living Labs / Hubs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Communication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113C8-0C6D-362A-B889-550C8D0473CC}"/>
              </a:ext>
            </a:extLst>
          </p:cNvPr>
          <p:cNvSpPr txBox="1"/>
          <p:nvPr/>
        </p:nvSpPr>
        <p:spPr>
          <a:xfrm>
            <a:off x="422031" y="1690688"/>
            <a:ext cx="2080114" cy="39549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3000"/>
              </a:spcAft>
            </a:pPr>
            <a:r>
              <a:rPr lang="en-GB" dirty="0"/>
              <a:t>'</a:t>
            </a:r>
            <a:r>
              <a:rPr lang="en-GB" dirty="0" err="1"/>
              <a:t>Biodiversa</a:t>
            </a:r>
            <a:r>
              <a:rPr lang="en-GB" dirty="0"/>
              <a:t>+'</a:t>
            </a:r>
          </a:p>
          <a:p>
            <a:pPr>
              <a:spcAft>
                <a:spcPts val="3000"/>
              </a:spcAft>
            </a:pPr>
            <a:r>
              <a:rPr lang="en-GB" dirty="0"/>
              <a:t>'Blue </a:t>
            </a:r>
            <a:r>
              <a:rPr lang="en-GB" dirty="0" smtClean="0"/>
              <a:t>economy'</a:t>
            </a:r>
            <a:endParaRPr lang="en-GB" dirty="0"/>
          </a:p>
          <a:p>
            <a:pPr>
              <a:spcAft>
                <a:spcPts val="3000"/>
              </a:spcAft>
            </a:pPr>
            <a:r>
              <a:rPr lang="en-GB" dirty="0"/>
              <a:t>Agriculture of data</a:t>
            </a:r>
          </a:p>
          <a:p>
            <a:pPr>
              <a:spcAft>
                <a:spcPts val="3000"/>
              </a:spcAft>
            </a:pPr>
            <a:r>
              <a:rPr lang="en-GB" dirty="0"/>
              <a:t>Animal health &amp; welfare</a:t>
            </a:r>
          </a:p>
          <a:p>
            <a:pPr>
              <a:spcAft>
                <a:spcPts val="3000"/>
              </a:spcAft>
            </a:pPr>
            <a:r>
              <a:rPr lang="en-GB" dirty="0"/>
              <a:t>'ERA4Health'</a:t>
            </a:r>
          </a:p>
          <a:p>
            <a:pPr>
              <a:spcAft>
                <a:spcPts val="3000"/>
              </a:spcAft>
            </a:pPr>
            <a:r>
              <a:rPr lang="en-GB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C2B3C-5E98-37E3-343C-028D0BACDD4F}"/>
              </a:ext>
            </a:extLst>
          </p:cNvPr>
          <p:cNvSpPr txBox="1"/>
          <p:nvPr/>
        </p:nvSpPr>
        <p:spPr>
          <a:xfrm>
            <a:off x="6483341" y="1690688"/>
            <a:ext cx="2377831" cy="42319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spcAft>
                <a:spcPts val="3000"/>
              </a:spcAft>
            </a:pPr>
            <a:r>
              <a:rPr lang="en-GB" dirty="0"/>
              <a:t>'Agroecology'</a:t>
            </a:r>
          </a:p>
          <a:p>
            <a:pPr algn="r">
              <a:spcAft>
                <a:spcPts val="3000"/>
              </a:spcAft>
            </a:pPr>
            <a:r>
              <a:rPr lang="en-GB" dirty="0"/>
              <a:t>'Circular Bio-based Europe'</a:t>
            </a:r>
          </a:p>
          <a:p>
            <a:pPr algn="r">
              <a:spcAft>
                <a:spcPts val="3000"/>
              </a:spcAft>
            </a:pPr>
            <a:r>
              <a:rPr lang="en-GB" dirty="0"/>
              <a:t>'Water4All'</a:t>
            </a:r>
          </a:p>
          <a:p>
            <a:pPr algn="r">
              <a:spcAft>
                <a:spcPts val="3000"/>
              </a:spcAft>
            </a:pPr>
            <a:r>
              <a:rPr lang="en-GB" dirty="0"/>
              <a:t>'Chemical Risk Assessment'</a:t>
            </a:r>
          </a:p>
          <a:p>
            <a:pPr algn="r">
              <a:spcAft>
                <a:spcPts val="3000"/>
              </a:spcAft>
            </a:pPr>
            <a:r>
              <a:rPr lang="en-GB" b="1" dirty="0">
                <a:solidFill>
                  <a:schemeClr val="accent1"/>
                </a:solidFill>
              </a:rPr>
              <a:t>EIT Food</a:t>
            </a:r>
          </a:p>
          <a:p>
            <a:pPr algn="r">
              <a:spcAft>
                <a:spcPts val="3000"/>
              </a:spcAft>
            </a:pPr>
            <a:r>
              <a:rPr lang="en-GB" dirty="0"/>
              <a:t>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89A241-73D1-817C-D62B-B20D315E6372}"/>
              </a:ext>
            </a:extLst>
          </p:cNvPr>
          <p:cNvSpPr/>
          <p:nvPr/>
        </p:nvSpPr>
        <p:spPr>
          <a:xfrm>
            <a:off x="9817061" y="3162927"/>
            <a:ext cx="1638300" cy="128144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Mirror groups in MS</a:t>
            </a: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D7071B74-D2AC-6227-601C-CD6228A66E82}"/>
              </a:ext>
            </a:extLst>
          </p:cNvPr>
          <p:cNvSpPr/>
          <p:nvPr/>
        </p:nvSpPr>
        <p:spPr>
          <a:xfrm rot="16200000">
            <a:off x="6760169" y="2322861"/>
            <a:ext cx="1740006" cy="6136616"/>
          </a:xfrm>
          <a:custGeom>
            <a:avLst/>
            <a:gdLst>
              <a:gd name="connsiteX0" fmla="*/ 203200 w 203200"/>
              <a:gd name="connsiteY0" fmla="*/ 5519588 h 5519588"/>
              <a:gd name="connsiteX1" fmla="*/ 0 w 203200"/>
              <a:gd name="connsiteY1" fmla="*/ 5502655 h 5519588"/>
              <a:gd name="connsiteX2" fmla="*/ 0 w 203200"/>
              <a:gd name="connsiteY2" fmla="*/ 16933 h 5519588"/>
              <a:gd name="connsiteX3" fmla="*/ 203200 w 203200"/>
              <a:gd name="connsiteY3" fmla="*/ 0 h 5519588"/>
              <a:gd name="connsiteX4" fmla="*/ 203200 w 203200"/>
              <a:gd name="connsiteY4" fmla="*/ 5519588 h 5519588"/>
              <a:gd name="connsiteX0" fmla="*/ 203200 w 203200"/>
              <a:gd name="connsiteY0" fmla="*/ 5519588 h 5519588"/>
              <a:gd name="connsiteX1" fmla="*/ 0 w 203200"/>
              <a:gd name="connsiteY1" fmla="*/ 5502655 h 5519588"/>
              <a:gd name="connsiteX2" fmla="*/ 0 w 203200"/>
              <a:gd name="connsiteY2" fmla="*/ 16933 h 5519588"/>
              <a:gd name="connsiteX3" fmla="*/ 203200 w 203200"/>
              <a:gd name="connsiteY3" fmla="*/ 0 h 5519588"/>
              <a:gd name="connsiteX0" fmla="*/ 203200 w 1740006"/>
              <a:gd name="connsiteY0" fmla="*/ 5519588 h 5519588"/>
              <a:gd name="connsiteX1" fmla="*/ 0 w 1740006"/>
              <a:gd name="connsiteY1" fmla="*/ 5502655 h 5519588"/>
              <a:gd name="connsiteX2" fmla="*/ 0 w 1740006"/>
              <a:gd name="connsiteY2" fmla="*/ 16933 h 5519588"/>
              <a:gd name="connsiteX3" fmla="*/ 203200 w 1740006"/>
              <a:gd name="connsiteY3" fmla="*/ 0 h 5519588"/>
              <a:gd name="connsiteX4" fmla="*/ 203200 w 1740006"/>
              <a:gd name="connsiteY4" fmla="*/ 5519588 h 5519588"/>
              <a:gd name="connsiteX0" fmla="*/ 1740006 w 1740006"/>
              <a:gd name="connsiteY0" fmla="*/ 5504220 h 5519588"/>
              <a:gd name="connsiteX1" fmla="*/ 0 w 1740006"/>
              <a:gd name="connsiteY1" fmla="*/ 5502655 h 5519588"/>
              <a:gd name="connsiteX2" fmla="*/ 0 w 1740006"/>
              <a:gd name="connsiteY2" fmla="*/ 16933 h 5519588"/>
              <a:gd name="connsiteX3" fmla="*/ 203200 w 1740006"/>
              <a:gd name="connsiteY3" fmla="*/ 0 h 551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0006" h="5519588" stroke="0" extrusionOk="0">
                <a:moveTo>
                  <a:pt x="203200" y="5519588"/>
                </a:moveTo>
                <a:cubicBezTo>
                  <a:pt x="90976" y="5519588"/>
                  <a:pt x="0" y="5512007"/>
                  <a:pt x="0" y="5502655"/>
                </a:cubicBezTo>
                <a:lnTo>
                  <a:pt x="0" y="16933"/>
                </a:lnTo>
                <a:cubicBezTo>
                  <a:pt x="0" y="7581"/>
                  <a:pt x="90976" y="0"/>
                  <a:pt x="203200" y="0"/>
                </a:cubicBezTo>
                <a:lnTo>
                  <a:pt x="203200" y="5519588"/>
                </a:lnTo>
                <a:close/>
              </a:path>
              <a:path w="1740006" h="5519588" fill="none">
                <a:moveTo>
                  <a:pt x="1740006" y="5504220"/>
                </a:moveTo>
                <a:lnTo>
                  <a:pt x="0" y="5502655"/>
                </a:lnTo>
                <a:lnTo>
                  <a:pt x="0" y="16933"/>
                </a:lnTo>
                <a:cubicBezTo>
                  <a:pt x="0" y="7581"/>
                  <a:pt x="90976" y="0"/>
                  <a:pt x="203200" y="0"/>
                </a:cubicBezTo>
              </a:path>
            </a:pathLst>
          </a:cu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AADA9638-E895-2762-4637-04FD13D16CAF}"/>
              </a:ext>
            </a:extLst>
          </p:cNvPr>
          <p:cNvSpPr/>
          <p:nvPr/>
        </p:nvSpPr>
        <p:spPr>
          <a:xfrm rot="5400000">
            <a:off x="6797352" y="-885391"/>
            <a:ext cx="1665640" cy="6136615"/>
          </a:xfrm>
          <a:custGeom>
            <a:avLst/>
            <a:gdLst>
              <a:gd name="connsiteX0" fmla="*/ 438624 w 438624"/>
              <a:gd name="connsiteY0" fmla="*/ 5519589 h 5519589"/>
              <a:gd name="connsiteX1" fmla="*/ 0 w 438624"/>
              <a:gd name="connsiteY1" fmla="*/ 5483038 h 5519589"/>
              <a:gd name="connsiteX2" fmla="*/ 0 w 438624"/>
              <a:gd name="connsiteY2" fmla="*/ 36551 h 5519589"/>
              <a:gd name="connsiteX3" fmla="*/ 438624 w 438624"/>
              <a:gd name="connsiteY3" fmla="*/ 0 h 5519589"/>
              <a:gd name="connsiteX4" fmla="*/ 438624 w 438624"/>
              <a:gd name="connsiteY4" fmla="*/ 5519589 h 5519589"/>
              <a:gd name="connsiteX0" fmla="*/ 438624 w 438624"/>
              <a:gd name="connsiteY0" fmla="*/ 5519589 h 5519589"/>
              <a:gd name="connsiteX1" fmla="*/ 0 w 438624"/>
              <a:gd name="connsiteY1" fmla="*/ 5483038 h 5519589"/>
              <a:gd name="connsiteX2" fmla="*/ 0 w 438624"/>
              <a:gd name="connsiteY2" fmla="*/ 36551 h 5519589"/>
              <a:gd name="connsiteX3" fmla="*/ 438624 w 438624"/>
              <a:gd name="connsiteY3" fmla="*/ 0 h 5519589"/>
              <a:gd name="connsiteX0" fmla="*/ 438624 w 1665544"/>
              <a:gd name="connsiteY0" fmla="*/ 5519592 h 5519592"/>
              <a:gd name="connsiteX1" fmla="*/ 0 w 1665544"/>
              <a:gd name="connsiteY1" fmla="*/ 5483041 h 5519592"/>
              <a:gd name="connsiteX2" fmla="*/ 0 w 1665544"/>
              <a:gd name="connsiteY2" fmla="*/ 36554 h 5519592"/>
              <a:gd name="connsiteX3" fmla="*/ 438624 w 1665544"/>
              <a:gd name="connsiteY3" fmla="*/ 3 h 5519592"/>
              <a:gd name="connsiteX4" fmla="*/ 438624 w 1665544"/>
              <a:gd name="connsiteY4" fmla="*/ 5519592 h 5519592"/>
              <a:gd name="connsiteX0" fmla="*/ 438624 w 1665544"/>
              <a:gd name="connsiteY0" fmla="*/ 5519592 h 5519592"/>
              <a:gd name="connsiteX1" fmla="*/ 0 w 1665544"/>
              <a:gd name="connsiteY1" fmla="*/ 5483041 h 5519592"/>
              <a:gd name="connsiteX2" fmla="*/ 0 w 1665544"/>
              <a:gd name="connsiteY2" fmla="*/ 36554 h 5519592"/>
              <a:gd name="connsiteX3" fmla="*/ 1665544 w 1665544"/>
              <a:gd name="connsiteY3" fmla="*/ 0 h 5519592"/>
              <a:gd name="connsiteX0" fmla="*/ 438624 w 1665544"/>
              <a:gd name="connsiteY0" fmla="*/ 5519592 h 5519592"/>
              <a:gd name="connsiteX1" fmla="*/ 0 w 1665544"/>
              <a:gd name="connsiteY1" fmla="*/ 5483041 h 5519592"/>
              <a:gd name="connsiteX2" fmla="*/ 0 w 1665544"/>
              <a:gd name="connsiteY2" fmla="*/ 36554 h 5519592"/>
              <a:gd name="connsiteX3" fmla="*/ 438624 w 1665544"/>
              <a:gd name="connsiteY3" fmla="*/ 3 h 5519592"/>
              <a:gd name="connsiteX4" fmla="*/ 438624 w 1665544"/>
              <a:gd name="connsiteY4" fmla="*/ 5519592 h 5519592"/>
              <a:gd name="connsiteX0" fmla="*/ 322877 w 1665544"/>
              <a:gd name="connsiteY0" fmla="*/ 5519592 h 5519592"/>
              <a:gd name="connsiteX1" fmla="*/ 0 w 1665544"/>
              <a:gd name="connsiteY1" fmla="*/ 5483041 h 5519592"/>
              <a:gd name="connsiteX2" fmla="*/ 0 w 1665544"/>
              <a:gd name="connsiteY2" fmla="*/ 36554 h 5519592"/>
              <a:gd name="connsiteX3" fmla="*/ 1665544 w 1665544"/>
              <a:gd name="connsiteY3" fmla="*/ 0 h 5519592"/>
              <a:gd name="connsiteX0" fmla="*/ 438720 w 1665640"/>
              <a:gd name="connsiteY0" fmla="*/ 5519592 h 5519592"/>
              <a:gd name="connsiteX1" fmla="*/ 96 w 1665640"/>
              <a:gd name="connsiteY1" fmla="*/ 5483041 h 5519592"/>
              <a:gd name="connsiteX2" fmla="*/ 96 w 1665640"/>
              <a:gd name="connsiteY2" fmla="*/ 36554 h 5519592"/>
              <a:gd name="connsiteX3" fmla="*/ 438720 w 1665640"/>
              <a:gd name="connsiteY3" fmla="*/ 3 h 5519592"/>
              <a:gd name="connsiteX4" fmla="*/ 438720 w 1665640"/>
              <a:gd name="connsiteY4" fmla="*/ 5519592 h 5519592"/>
              <a:gd name="connsiteX0" fmla="*/ 230375 w 1665640"/>
              <a:gd name="connsiteY0" fmla="*/ 5519592 h 5519592"/>
              <a:gd name="connsiteX1" fmla="*/ 96 w 1665640"/>
              <a:gd name="connsiteY1" fmla="*/ 5483041 h 5519592"/>
              <a:gd name="connsiteX2" fmla="*/ 96 w 1665640"/>
              <a:gd name="connsiteY2" fmla="*/ 36554 h 5519592"/>
              <a:gd name="connsiteX3" fmla="*/ 1665640 w 1665640"/>
              <a:gd name="connsiteY3" fmla="*/ 0 h 551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5640" h="5519592" stroke="0" extrusionOk="0">
                <a:moveTo>
                  <a:pt x="438720" y="5519592"/>
                </a:moveTo>
                <a:cubicBezTo>
                  <a:pt x="196475" y="5519592"/>
                  <a:pt x="96" y="5503228"/>
                  <a:pt x="96" y="5483041"/>
                </a:cubicBezTo>
                <a:lnTo>
                  <a:pt x="96" y="36554"/>
                </a:lnTo>
                <a:cubicBezTo>
                  <a:pt x="96" y="16367"/>
                  <a:pt x="196475" y="3"/>
                  <a:pt x="438720" y="3"/>
                </a:cubicBezTo>
                <a:lnTo>
                  <a:pt x="438720" y="5519592"/>
                </a:lnTo>
                <a:close/>
              </a:path>
              <a:path w="1665640" h="5519592" fill="none">
                <a:moveTo>
                  <a:pt x="230375" y="5519592"/>
                </a:moveTo>
                <a:cubicBezTo>
                  <a:pt x="-11870" y="5519592"/>
                  <a:pt x="96" y="5503228"/>
                  <a:pt x="96" y="5483041"/>
                </a:cubicBezTo>
                <a:lnTo>
                  <a:pt x="96" y="36554"/>
                </a:lnTo>
                <a:cubicBezTo>
                  <a:pt x="96" y="16367"/>
                  <a:pt x="1423395" y="0"/>
                  <a:pt x="1665640" y="0"/>
                </a:cubicBezTo>
              </a:path>
            </a:pathLst>
          </a:cu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1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odPath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61857"/>
      </a:accent1>
      <a:accent2>
        <a:srgbClr val="FAB000"/>
      </a:accent2>
      <a:accent3>
        <a:srgbClr val="D0E1D3"/>
      </a:accent3>
      <a:accent4>
        <a:srgbClr val="1C055E"/>
      </a:accent4>
      <a:accent5>
        <a:srgbClr val="06A77D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ED0A3B4-7F2C-124F-A6C0-5900C691D5A2}" vid="{EDF42889-F734-2D48-9AC4-2D3EC146CE3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s_x0020_name xmlns="13990d36-3b9e-4c59-ab58-3dd9c7539346" xsi:nil="true"/>
    <TaxCatchAll xmlns="94076732-05b7-4f5a-8705-720de780a9e6"/>
    <o0eb29e6e11f46b3b0a41b2d5f78b89a xmlns="13990d36-3b9e-4c59-ab58-3dd9c7539346">
      <Terms xmlns="http://schemas.microsoft.com/office/infopath/2007/PartnerControls"/>
    </o0eb29e6e11f46b3b0a41b2d5f78b89a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76175F6990A46A7BE2C134432C966" ma:contentTypeVersion="" ma:contentTypeDescription="Create a new document." ma:contentTypeScope="" ma:versionID="ddcbee86f8255ed14efb6552abe43646">
  <xsd:schema xmlns:xsd="http://www.w3.org/2001/XMLSchema" xmlns:xs="http://www.w3.org/2001/XMLSchema" xmlns:p="http://schemas.microsoft.com/office/2006/metadata/properties" xmlns:ns2="13990d36-3b9e-4c59-ab58-3dd9c7539346" xmlns:ns3="94076732-05b7-4f5a-8705-720de780a9e6" targetNamespace="http://schemas.microsoft.com/office/2006/metadata/properties" ma:root="true" ma:fieldsID="827ead54e43ace19d291cdbefd9049ef" ns2:_="" ns3:_="">
    <xsd:import namespace="13990d36-3b9e-4c59-ab58-3dd9c7539346"/>
    <xsd:import namespace="94076732-05b7-4f5a-8705-720de780a9e6"/>
    <xsd:element name="properties">
      <xsd:complexType>
        <xsd:sequence>
          <xsd:element name="documentManagement">
            <xsd:complexType>
              <xsd:all>
                <xsd:element ref="ns2:Meetings_x0020_name" minOccurs="0"/>
                <xsd:element ref="ns2:o0eb29e6e11f46b3b0a41b2d5f78b89a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90d36-3b9e-4c59-ab58-3dd9c7539346" elementFormDefault="qualified">
    <xsd:import namespace="http://schemas.microsoft.com/office/2006/documentManagement/types"/>
    <xsd:import namespace="http://schemas.microsoft.com/office/infopath/2007/PartnerControls"/>
    <xsd:element name="Meetings_x0020_name" ma:index="8" nillable="true" ma:displayName="Meetings name" ma:internalName="Meetings_x0020_name">
      <xsd:simpleType>
        <xsd:restriction base="dms:Text">
          <xsd:maxLength value="255"/>
        </xsd:restriction>
      </xsd:simpleType>
    </xsd:element>
    <xsd:element name="o0eb29e6e11f46b3b0a41b2d5f78b89a" ma:index="10" nillable="true" ma:taxonomy="true" ma:internalName="o0eb29e6e11f46b3b0a41b2d5f78b89a" ma:taxonomyFieldName="Metadata" ma:displayName="Metadata" ma:default="" ma:fieldId="{80eb29e6-e11f-46b3-b0a4-1b2d5f78b89a}" ma:sspId="e0420dbe-eff5-4606-94e8-633b6418ea81" ma:termSetId="bbdbe533-5ac1-4da8-aa1a-75cbb4bfbb8a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76732-05b7-4f5a-8705-720de780a9e6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71851EA6-108A-4C1C-A63D-1D410B474B6D}" ma:internalName="TaxCatchAll" ma:showField="CatchAllData" ma:web="{33a91649-5427-4cb9-ae12-4e5b29be93f9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9CCAEE-AE30-4FBB-BDFB-2BF9AB7F9E94}">
  <ds:schemaRefs>
    <ds:schemaRef ds:uri="http://purl.org/dc/elements/1.1/"/>
    <ds:schemaRef ds:uri="http://schemas.microsoft.com/office/2006/metadata/properties"/>
    <ds:schemaRef ds:uri="94076732-05b7-4f5a-8705-720de780a9e6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3990d36-3b9e-4c59-ab58-3dd9c7539346"/>
  </ds:schemaRefs>
</ds:datastoreItem>
</file>

<file path=customXml/itemProps2.xml><?xml version="1.0" encoding="utf-8"?>
<ds:datastoreItem xmlns:ds="http://schemas.openxmlformats.org/officeDocument/2006/customXml" ds:itemID="{5E0D6342-1B5C-4048-B91E-8681778F83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990d36-3b9e-4c59-ab58-3dd9c7539346"/>
    <ds:schemaRef ds:uri="94076732-05b7-4f5a-8705-720de780a9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3D0735-76F6-4182-AA74-137B785C58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1206</TotalTime>
  <Words>1009</Words>
  <Application>Microsoft Office PowerPoint</Application>
  <PresentationFormat>Grand écran</PresentationFormat>
  <Paragraphs>189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Avenir Next LT Pro</vt:lpstr>
      <vt:lpstr>Calibri</vt:lpstr>
      <vt:lpstr>Outfit</vt:lpstr>
      <vt:lpstr>Tw Cen MT</vt:lpstr>
      <vt:lpstr>Wingdings</vt:lpstr>
      <vt:lpstr>Office Theme</vt:lpstr>
      <vt:lpstr>FOODPathS</vt:lpstr>
      <vt:lpstr>Why is there a need joining forces to reach sustainable food systems?</vt:lpstr>
      <vt:lpstr>What is the Partnership SFS about?</vt:lpstr>
      <vt:lpstr>What? &gt; The Focus areas of the future P-SFS (from a food systems lens; post farming &amp; fishing oriented) </vt:lpstr>
      <vt:lpstr>How? CSA Project 'Co-creating the Prototype Sustainable FOOD Systems PArTnersHip'</vt:lpstr>
      <vt:lpstr>Who? &gt; a vibrant community,  FOODPathS as network of networks, all over Europe and beyond</vt:lpstr>
      <vt:lpstr>The objectives of FOODPathS</vt:lpstr>
      <vt:lpstr>Which relevant topics for Regions / ERIAFF ??</vt:lpstr>
      <vt:lpstr>E.g. Aligning FS approaches with other Partnerships?  </vt:lpstr>
      <vt:lpstr>E.g. Presenting your regional FS cases in a joint ‘vitrine’  (please think about games that we all play)</vt:lpstr>
      <vt:lpstr>E.g. Connecting Regional Food Hubs?</vt:lpstr>
      <vt:lpstr>E.g. jointly preserving our rich and divers,  regional food cultural heritage &gt;  by proposing relevant R&amp;I, policy &amp; training topics?</vt:lpstr>
      <vt:lpstr>Thank you for your attention!</vt:lpstr>
      <vt:lpstr>WP4 case: Echt Schwarzwald, Germany, started in 2008 – on going</vt:lpstr>
      <vt:lpstr>Présentation PowerPoint</vt:lpstr>
      <vt:lpstr>WP4 case: Ecotrophelia Europe – Started in 2008</vt:lpstr>
      <vt:lpstr>Présentation PowerPoint</vt:lpstr>
      <vt:lpstr>WP4 case: Regionally produced ‘artisanal’ bread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FOODPathS</dc:title>
  <dc:creator>Astrid Vandromme</dc:creator>
  <cp:lastModifiedBy>Hugo</cp:lastModifiedBy>
  <cp:revision>48</cp:revision>
  <dcterms:created xsi:type="dcterms:W3CDTF">2022-08-31T12:48:47Z</dcterms:created>
  <dcterms:modified xsi:type="dcterms:W3CDTF">2023-05-23T06:21:04Z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0x01010012176175F6990A46A7BE2C134432C966</vt:lpwstr>
  </property>
</Properties>
</file>