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33" r:id="rId2"/>
    <p:sldId id="338" r:id="rId3"/>
    <p:sldId id="339" r:id="rId4"/>
    <p:sldId id="340" r:id="rId5"/>
    <p:sldId id="341" r:id="rId6"/>
    <p:sldId id="342" r:id="rId7"/>
    <p:sldId id="343" r:id="rId8"/>
    <p:sldId id="344" r:id="rId9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MIL Enders, Lars" initials="TEL" lastIdx="1" clrIdx="0">
    <p:extLst>
      <p:ext uri="{19B8F6BF-5375-455C-9EA6-DF929625EA0E}">
        <p15:presenceInfo xmlns:p15="http://schemas.microsoft.com/office/powerpoint/2012/main" userId="S-1-5-21-3535615296-2066567250-2430543406-39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8000"/>
    <a:srgbClr val="0076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57C7B-41E1-413F-929B-C6E34125D728}" type="datetimeFigureOut">
              <a:rPr lang="de-DE" smtClean="0"/>
              <a:t>19.05.2023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D1B53-6E2C-4F9A-A30B-F95314EBB1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0409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84913" indent="-30189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207558" indent="-24151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90581" indent="-24151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173605" indent="-24151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656628" indent="-2415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3139651" indent="-2415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622674" indent="-2415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4105698" indent="-2415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30E597-2299-41B7-A68D-4C7749D3A1B0}" type="slidenum">
              <a:rPr kumimoji="0" lang="de-DE" altLang="de-DE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ヒラギノ角ゴ Pro W3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altLang="de-DE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ヒラギノ角ゴ Pro W3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701791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84913" indent="-30189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207558" indent="-24151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90581" indent="-24151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173605" indent="-24151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656628" indent="-2415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3139651" indent="-2415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622674" indent="-2415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4105698" indent="-2415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30E597-2299-41B7-A68D-4C7749D3A1B0}" type="slidenum">
              <a:rPr kumimoji="0" lang="de-DE" altLang="de-DE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ヒラギノ角ゴ Pro W3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altLang="de-DE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ヒラギノ角ゴ Pro W3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567384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84913" indent="-30189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207558" indent="-24151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90581" indent="-24151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173605" indent="-24151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656628" indent="-2415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3139651" indent="-2415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622674" indent="-2415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4105698" indent="-2415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30E597-2299-41B7-A68D-4C7749D3A1B0}" type="slidenum">
              <a:rPr kumimoji="0" lang="de-DE" altLang="de-DE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ヒラギノ角ゴ Pro W3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altLang="de-DE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ヒラギノ角ゴ Pro W3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449113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84913" indent="-30189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207558" indent="-24151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90581" indent="-24151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173605" indent="-24151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656628" indent="-2415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3139651" indent="-2415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622674" indent="-2415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4105698" indent="-2415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30E597-2299-41B7-A68D-4C7749D3A1B0}" type="slidenum">
              <a:rPr kumimoji="0" lang="de-DE" altLang="de-DE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ヒラギノ角ゴ Pro W3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altLang="de-DE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ヒラギノ角ゴ Pro W3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497353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84913" indent="-30189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207558" indent="-24151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90581" indent="-24151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173605" indent="-24151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656628" indent="-2415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3139651" indent="-2415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622674" indent="-2415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4105698" indent="-2415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30E597-2299-41B7-A68D-4C7749D3A1B0}" type="slidenum">
              <a:rPr kumimoji="0" lang="de-DE" altLang="de-DE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ヒラギノ角ゴ Pro W3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altLang="de-DE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ヒラギノ角ゴ Pro W3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950723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84913" indent="-30189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207558" indent="-24151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90581" indent="-24151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173605" indent="-24151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656628" indent="-2415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3139651" indent="-2415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622674" indent="-2415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4105698" indent="-2415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30E597-2299-41B7-A68D-4C7749D3A1B0}" type="slidenum">
              <a:rPr kumimoji="0" lang="de-DE" altLang="de-DE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ヒラギノ角ゴ Pro W3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altLang="de-DE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ヒラギノ角ゴ Pro W3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451357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B7B7B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itchFamily="34" charset="0"/>
              </a:rPr>
              <a:t>Runder Tisch zu Wohnungsbauförderung des </a:t>
            </a:r>
            <a:r>
              <a:rPr kumimoji="0" lang="de-D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B7B7B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itchFamily="34" charset="0"/>
              </a:rPr>
              <a:t>KoAK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B7B7B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itchFamily="34" charset="0"/>
              </a:rPr>
              <a:t> - 02.05.2022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7B7B7B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528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7B7B7B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607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7B7B7B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475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0" y="0"/>
            <a:ext cx="9144000" cy="1144588"/>
            <a:chOff x="0" y="0"/>
            <a:chExt cx="5760" cy="721"/>
          </a:xfrm>
        </p:grpSpPr>
        <p:sp>
          <p:nvSpPr>
            <p:cNvPr id="2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721"/>
            </a:xfrm>
            <a:prstGeom prst="rect">
              <a:avLst/>
            </a:prstGeom>
            <a:solidFill>
              <a:srgbClr val="0089C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1600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1600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1600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1600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pic>
          <p:nvPicPr>
            <p:cNvPr id="1030" name="Picture 9" descr="1060000_O_RG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5" y="0"/>
              <a:ext cx="1852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258888" y="6381750"/>
            <a:ext cx="69992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B7B7B"/>
                </a:solidFill>
                <a:ea typeface="MS PGothic" pitchFamily="34" charset="-128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7B7B7B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1028" name="Picture 6" descr="C:\Users\Admin6.TH10\Desktop\1060001_O_RG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3" y="0"/>
            <a:ext cx="30670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35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76B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76B4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76B4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76B4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76B4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76B4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76B4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76B4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76B4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Times" panose="02020603050405020304" pitchFamily="18" charset="0"/>
        <a:defRPr sz="1300">
          <a:solidFill>
            <a:schemeClr val="tx1"/>
          </a:solidFill>
          <a:latin typeface="+mn-lt"/>
          <a:ea typeface="+mn-ea"/>
          <a:cs typeface="+mn-cs"/>
        </a:defRPr>
      </a:lvl1pPr>
      <a:lvl2pPr marL="390525" indent="-200025" algn="l" rtl="0" eaLnBrk="1" fontAlgn="base" hangingPunct="1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13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769938" indent="-188913" algn="l" rtl="0" eaLnBrk="1" fontAlgn="base" hangingPunct="1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1300"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149350" indent="-188913" algn="l" rtl="0" eaLnBrk="1" fontAlgn="base" hangingPunct="1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13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1527175" indent="-187325" algn="l" rtl="0" eaLnBrk="1" fontAlgn="base" hangingPunct="1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13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1984375" indent="-187325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1300">
          <a:solidFill>
            <a:schemeClr val="tx1"/>
          </a:solidFill>
          <a:latin typeface="+mn-lt"/>
          <a:ea typeface="+mn-ea"/>
        </a:defRPr>
      </a:lvl6pPr>
      <a:lvl7pPr marL="2441575" indent="-187325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1300">
          <a:solidFill>
            <a:schemeClr val="tx1"/>
          </a:solidFill>
          <a:latin typeface="+mn-lt"/>
          <a:ea typeface="+mn-ea"/>
        </a:defRPr>
      </a:lvl7pPr>
      <a:lvl8pPr marL="2898775" indent="-187325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1300">
          <a:solidFill>
            <a:schemeClr val="tx1"/>
          </a:solidFill>
          <a:latin typeface="+mn-lt"/>
          <a:ea typeface="+mn-ea"/>
        </a:defRPr>
      </a:lvl8pPr>
      <a:lvl9pPr marL="3355975" indent="-187325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1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79029" y="1988840"/>
            <a:ext cx="8365544" cy="202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de-DE" sz="3600" b="1" dirty="0" smtClean="0"/>
              <a:t>„Aktionsplan Wald 2030 ff“</a:t>
            </a:r>
            <a:br>
              <a:rPr lang="de-DE" sz="3600" b="1" dirty="0" smtClean="0"/>
            </a:br>
            <a:r>
              <a:rPr lang="de-DE" sz="3600" b="1" dirty="0" smtClean="0"/>
              <a:t/>
            </a:r>
            <a:br>
              <a:rPr lang="de-DE" sz="3600" b="1" dirty="0" smtClean="0"/>
            </a:br>
            <a:r>
              <a:rPr lang="de-DE" dirty="0" smtClean="0"/>
              <a:t>Thüringens Beitrag zur Zukunftssicherung der Wälder</a:t>
            </a:r>
            <a:endParaRPr lang="de-DE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03251" y="4936887"/>
            <a:ext cx="7948612" cy="170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de-DE" altLang="de-DE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Susanna </a:t>
            </a:r>
            <a:r>
              <a:rPr kumimoji="0" lang="de-DE" altLang="de-DE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Karawanskij</a:t>
            </a:r>
            <a:endParaRPr kumimoji="0" lang="de-DE" altLang="de-DE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lvl="0" eaLnBrk="1" hangingPunct="1">
              <a:spcAft>
                <a:spcPts val="300"/>
              </a:spcAft>
            </a:pPr>
            <a:r>
              <a:rPr lang="de-DE" altLang="de-DE" sz="1800" b="1" dirty="0"/>
              <a:t>Thüringer </a:t>
            </a:r>
            <a:r>
              <a:rPr lang="de-DE" altLang="de-DE" sz="1800" b="1" dirty="0" smtClean="0"/>
              <a:t>Ministerin </a:t>
            </a:r>
            <a:r>
              <a:rPr lang="de-DE" altLang="de-DE" sz="1800" b="1" dirty="0"/>
              <a:t>für Infrastruktur und Landwirtschaft</a:t>
            </a:r>
            <a:endParaRPr kumimoji="0" lang="de-DE" altLang="de-DE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Bozen/</a:t>
            </a:r>
            <a:r>
              <a:rPr kumimoji="0" lang="de-DE" alt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Bolzano</a:t>
            </a:r>
            <a:r>
              <a:rPr kumimoji="0" lang="de-DE" alt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, Südtirol/Alto </a:t>
            </a:r>
            <a:r>
              <a:rPr kumimoji="0" lang="de-DE" alt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Adige</a:t>
            </a:r>
            <a:endParaRPr kumimoji="0" lang="de-DE" alt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22. Mai 2023</a:t>
            </a:r>
          </a:p>
        </p:txBody>
      </p:sp>
      <p:pic>
        <p:nvPicPr>
          <p:cNvPr id="4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973" y="4036020"/>
            <a:ext cx="1514475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 rot="16200000">
            <a:off x="7949728" y="5438576"/>
            <a:ext cx="1541462" cy="200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457200" eaLnBrk="0" hangingPunct="0">
              <a:defRPr/>
            </a:pPr>
            <a:r>
              <a:rPr lang="de-DE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© Daniel Santana, Referat M3 / TMIL</a:t>
            </a:r>
          </a:p>
        </p:txBody>
      </p:sp>
    </p:spTree>
    <p:extLst>
      <p:ext uri="{BB962C8B-B14F-4D97-AF65-F5344CB8AC3E}">
        <p14:creationId xmlns:p14="http://schemas.microsoft.com/office/powerpoint/2010/main" val="428577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79512" y="375047"/>
            <a:ext cx="434606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Wälder – Thüringens Reichtum</a:t>
            </a:r>
            <a:endParaRPr lang="de-DE" sz="2200" dirty="0">
              <a:solidFill>
                <a:schemeClr val="bg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275699"/>
            <a:ext cx="5472608" cy="3969145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5759624" y="3183912"/>
            <a:ext cx="3384376" cy="1154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de-DE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Thüringen </a:t>
            </a:r>
            <a:r>
              <a:rPr lang="de-DE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 eines der waldreicheren Bundesländer </a:t>
            </a:r>
            <a:r>
              <a:rPr lang="de-DE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 </a:t>
            </a:r>
            <a:r>
              <a:rPr lang="de-DE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Gebiete Deutschlands</a:t>
            </a:r>
            <a:endParaRPr lang="de-DE" sz="1200" b="1" dirty="0">
              <a:latin typeface="ScalaSans-Regular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95536" y="5373216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rund 550.000 Hektar und damit </a:t>
            </a:r>
            <a:r>
              <a:rPr lang="de-DE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34 % der Landesfläche sind Wald</a:t>
            </a:r>
            <a:endParaRPr lang="de-DE" sz="1600" b="1" dirty="0">
              <a:latin typeface="ScalaSans-Regular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Verteilung des Waldbesitzes</a:t>
            </a:r>
            <a:r>
              <a:rPr lang="de-DE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43% Privatwald, 16% Kommunalwald, 41% Staatswald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1600" dirty="0">
                <a:latin typeface="Arial" panose="020B0604020202020204" pitchFamily="34" charset="0"/>
                <a:ea typeface="Times New Roman" panose="02020603050405020304" pitchFamily="18" charset="0"/>
              </a:rPr>
              <a:t>ca. </a:t>
            </a:r>
            <a:r>
              <a:rPr lang="de-DE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40.000 Arbeitsplätze </a:t>
            </a:r>
            <a:r>
              <a:rPr lang="de-DE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in der Wald- </a:t>
            </a:r>
            <a:r>
              <a:rPr lang="de-DE" sz="1600" dirty="0">
                <a:latin typeface="Arial" panose="020B0604020202020204" pitchFamily="34" charset="0"/>
                <a:ea typeface="Times New Roman" panose="02020603050405020304" pitchFamily="18" charset="0"/>
              </a:rPr>
              <a:t>und Forstwirtschaft in Thüringen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59118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79512" y="375047"/>
            <a:ext cx="48958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Klimafolgen für Thüringens Wälder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179512" y="4914638"/>
            <a:ext cx="8496944" cy="175472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0525" indent="-200025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2pPr>
            <a:lvl3pPr marL="769938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3pPr>
            <a:lvl4pPr marL="11493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4pPr>
            <a:lvl5pPr marL="15271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5pPr>
            <a:lvl6pPr marL="19843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</a:defRPr>
            </a:lvl6pPr>
            <a:lvl7pPr marL="24415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</a:defRPr>
            </a:lvl7pPr>
            <a:lvl8pPr marL="28987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</a:defRPr>
            </a:lvl8pPr>
            <a:lvl9pPr marL="33559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/>
            <a:endParaRPr lang="de-DE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Thüringens Wälder seit 2018 in </a:t>
            </a:r>
            <a:r>
              <a:rPr lang="de-DE" sz="1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Vitalität und Widerstandsvermögen 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deutlich geschwächt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14 % der Waldfläche 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Thüringens gelten als </a:t>
            </a:r>
            <a:r>
              <a:rPr lang="de-DE" sz="1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geschädigt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(76.600 Hektar)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bisher mehr </a:t>
            </a:r>
            <a:r>
              <a:rPr lang="de-DE" sz="1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22 Mio. Festmeter Schadholz 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angefallen</a:t>
            </a:r>
          </a:p>
        </p:txBody>
      </p:sp>
      <p:sp>
        <p:nvSpPr>
          <p:cNvPr id="3" name="Rechteck 2"/>
          <p:cNvSpPr/>
          <p:nvPr/>
        </p:nvSpPr>
        <p:spPr>
          <a:xfrm>
            <a:off x="6516216" y="2924944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/>
            <a:r>
              <a:rPr lang="de-DE" b="1" kern="0" dirty="0">
                <a:latin typeface="Arial" panose="020B0604020202020204" pitchFamily="34" charset="0"/>
                <a:cs typeface="Arial" panose="020B0604020202020204" pitchFamily="34" charset="0"/>
              </a:rPr>
              <a:t>Klimawandel vollzieht sich im Wald </a:t>
            </a:r>
            <a:r>
              <a:rPr lang="de-DE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schlagartig!</a:t>
            </a:r>
            <a:endParaRPr lang="de-DE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Bild 2" descr="C:\56576bfdd2a32567bfbc0bbfadeda3a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5544616" cy="406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46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79512" y="375047"/>
            <a:ext cx="48958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Klimafolgen für Thüringens Wälder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945" y="1341439"/>
            <a:ext cx="4862107" cy="3023665"/>
          </a:xfrm>
          <a:prstGeom prst="rect">
            <a:avLst/>
          </a:prstGeom>
        </p:spPr>
      </p:pic>
      <p:sp>
        <p:nvSpPr>
          <p:cNvPr id="7" name="Inhaltsplatzhalter 2"/>
          <p:cNvSpPr txBox="1">
            <a:spLocks/>
          </p:cNvSpPr>
          <p:nvPr/>
        </p:nvSpPr>
        <p:spPr>
          <a:xfrm>
            <a:off x="411358" y="4365104"/>
            <a:ext cx="8321280" cy="223224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0525" indent="-200025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2pPr>
            <a:lvl3pPr marL="769938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3pPr>
            <a:lvl4pPr marL="11493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4pPr>
            <a:lvl5pPr marL="15271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5pPr>
            <a:lvl6pPr marL="19843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</a:defRPr>
            </a:lvl6pPr>
            <a:lvl7pPr marL="24415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</a:defRPr>
            </a:lvl7pPr>
            <a:lvl8pPr marL="28987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</a:defRPr>
            </a:lvl8pPr>
            <a:lvl9pPr marL="33559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de-DE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Waldzustandserhebung 2022: </a:t>
            </a:r>
            <a:r>
              <a:rPr lang="de-DE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nur noch 18% aller Bäume vital, 50% deutlich geschädigt</a:t>
            </a:r>
          </a:p>
          <a:p>
            <a:pPr marL="0" indent="0"/>
            <a:endParaRPr lang="de-DE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de-DE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alle Baumarten vom Schadgeschehen betroffen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kern="0" dirty="0">
                <a:latin typeface="Arial" panose="020B0604020202020204" pitchFamily="34" charset="0"/>
                <a:cs typeface="Arial" panose="020B0604020202020204" pitchFamily="34" charset="0"/>
              </a:rPr>
              <a:t>überwiegender Anteil der Schadflächen betrifft </a:t>
            </a:r>
            <a:r>
              <a:rPr lang="de-DE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ehemalige </a:t>
            </a:r>
            <a:r>
              <a:rPr lang="de-DE" sz="1600" kern="0" dirty="0">
                <a:latin typeface="Arial" panose="020B0604020202020204" pitchFamily="34" charset="0"/>
                <a:cs typeface="Arial" panose="020B0604020202020204" pitchFamily="34" charset="0"/>
              </a:rPr>
              <a:t>Fichtenbestände </a:t>
            </a:r>
            <a:endParaRPr lang="de-DE" sz="16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7038" lvl="2" indent="0">
              <a:buNone/>
            </a:pPr>
            <a:r>
              <a:rPr lang="de-DE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600" kern="0" dirty="0">
                <a:latin typeface="Arial" panose="020B0604020202020204" pitchFamily="34" charset="0"/>
                <a:cs typeface="Arial" panose="020B0604020202020204" pitchFamily="34" charset="0"/>
              </a:rPr>
              <a:t>2012: Fichte auf ca. 38% der Waldfläche vorzufinden, seit 2018 </a:t>
            </a:r>
            <a:r>
              <a:rPr lang="de-DE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kalamitätsbedingter </a:t>
            </a:r>
            <a:r>
              <a:rPr lang="de-DE" sz="1600" kern="0" dirty="0">
                <a:latin typeface="Arial" panose="020B0604020202020204" pitchFamily="34" charset="0"/>
                <a:cs typeface="Arial" panose="020B0604020202020204" pitchFamily="34" charset="0"/>
              </a:rPr>
              <a:t>Rückgang)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auch Buchen als Thüringens </a:t>
            </a:r>
            <a:r>
              <a:rPr lang="de-DE" sz="1600" kern="0" dirty="0">
                <a:latin typeface="Arial" panose="020B0604020202020204" pitchFamily="34" charset="0"/>
                <a:cs typeface="Arial" panose="020B0604020202020204" pitchFamily="34" charset="0"/>
              </a:rPr>
              <a:t>natürliche Charakterbaumart </a:t>
            </a:r>
            <a:r>
              <a:rPr lang="de-DE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leiden </a:t>
            </a:r>
            <a:r>
              <a:rPr lang="de-DE" sz="1600" kern="0" dirty="0">
                <a:latin typeface="Arial" panose="020B0604020202020204" pitchFamily="34" charset="0"/>
                <a:cs typeface="Arial" panose="020B0604020202020204" pitchFamily="34" charset="0"/>
              </a:rPr>
              <a:t>sichtlich unter </a:t>
            </a:r>
            <a:r>
              <a:rPr lang="de-DE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Trockenheit</a:t>
            </a:r>
            <a:endParaRPr lang="de-DE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98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51520" y="476672"/>
            <a:ext cx="41937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Ursachen </a:t>
            </a:r>
            <a:r>
              <a:rPr lang="de-DE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Schadgeschehens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179512" y="1340768"/>
            <a:ext cx="8642350" cy="525658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0525" indent="-200025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2pPr>
            <a:lvl3pPr marL="769938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3pPr>
            <a:lvl4pPr marL="11493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4pPr>
            <a:lvl5pPr marL="15271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5pPr>
            <a:lvl6pPr marL="19843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</a:defRPr>
            </a:lvl6pPr>
            <a:lvl7pPr marL="24415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</a:defRPr>
            </a:lvl7pPr>
            <a:lvl8pPr marL="28987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</a:defRPr>
            </a:lvl8pPr>
            <a:lvl9pPr marL="33559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de-DE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Trockenheit: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seit 2018 ausbleibende oder zu gering ausfallende Niederschläge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Folge: Wassermangel/Dürre im Waldboden</a:t>
            </a:r>
          </a:p>
          <a:p>
            <a:pPr marL="0" indent="0"/>
            <a:endParaRPr lang="de-DE" sz="16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de-DE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Borkenkäfer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kern="0" dirty="0">
                <a:latin typeface="Arial" panose="020B0604020202020204" pitchFamily="34" charset="0"/>
                <a:cs typeface="Arial" panose="020B0604020202020204" pitchFamily="34" charset="0"/>
              </a:rPr>
              <a:t>75% der Schadholzmenge 2022 durch Käfer verursacht (3,8 Mio. Festmeter)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kern="0" dirty="0">
                <a:latin typeface="Arial" panose="020B0604020202020204" pitchFamily="34" charset="0"/>
                <a:cs typeface="Arial" panose="020B0604020202020204" pitchFamily="34" charset="0"/>
              </a:rPr>
              <a:t>1. Quartal 2023: </a:t>
            </a:r>
            <a:r>
              <a:rPr lang="de-DE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bereits mehr </a:t>
            </a:r>
            <a:r>
              <a:rPr lang="de-DE" sz="1600" kern="0" dirty="0">
                <a:latin typeface="Arial" panose="020B0604020202020204" pitchFamily="34" charset="0"/>
                <a:cs typeface="Arial" panose="020B0604020202020204" pitchFamily="34" charset="0"/>
              </a:rPr>
              <a:t>als 550.000 Festmeter Käferbefall (neuer Höchstwert!)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kern="0" dirty="0">
                <a:latin typeface="Arial" panose="020B0604020202020204" pitchFamily="34" charset="0"/>
                <a:cs typeface="Arial" panose="020B0604020202020204" pitchFamily="34" charset="0"/>
              </a:rPr>
              <a:t>Prognose: auch 2023 Schadholz in Größenordnung des Jahres 2022</a:t>
            </a:r>
          </a:p>
          <a:p>
            <a:endParaRPr lang="de-DE" sz="16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de-DE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Waldbrände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kern="0" dirty="0">
                <a:latin typeface="Arial" panose="020B0604020202020204" pitchFamily="34" charset="0"/>
                <a:cs typeface="Arial" panose="020B0604020202020204" pitchFamily="34" charset="0"/>
              </a:rPr>
              <a:t>dürrebedingt steigendes Gefahrenpotenzial für Waldbrände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kern="0" dirty="0">
                <a:latin typeface="Arial" panose="020B0604020202020204" pitchFamily="34" charset="0"/>
                <a:cs typeface="Arial" panose="020B0604020202020204" pitchFamily="34" charset="0"/>
              </a:rPr>
              <a:t>2022 auf rund 22 Hektar Waldbrände (höchster Flächenwert seit 30 Jahren)</a:t>
            </a:r>
          </a:p>
          <a:p>
            <a:pPr marL="0" indent="0"/>
            <a:endParaRPr lang="de-DE" sz="16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de-DE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Stürme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kern="0" dirty="0">
                <a:latin typeface="Arial" panose="020B0604020202020204" pitchFamily="34" charset="0"/>
                <a:cs typeface="Arial" panose="020B0604020202020204" pitchFamily="34" charset="0"/>
              </a:rPr>
              <a:t>potentielle Sturmgefahr insbesondere in Wintermonaten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kern="0" dirty="0">
                <a:latin typeface="Arial" panose="020B0604020202020204" pitchFamily="34" charset="0"/>
                <a:cs typeface="Arial" panose="020B0604020202020204" pitchFamily="34" charset="0"/>
              </a:rPr>
              <a:t>Spuren </a:t>
            </a:r>
            <a:r>
              <a:rPr lang="de-DE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hinterließen </a:t>
            </a:r>
            <a:r>
              <a:rPr lang="de-DE" sz="1600" kern="0" dirty="0">
                <a:latin typeface="Arial" panose="020B0604020202020204" pitchFamily="34" charset="0"/>
                <a:cs typeface="Arial" panose="020B0604020202020204" pitchFamily="34" charset="0"/>
              </a:rPr>
              <a:t>„Kyrill“ </a:t>
            </a:r>
            <a:r>
              <a:rPr lang="de-DE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(2007), </a:t>
            </a:r>
            <a:r>
              <a:rPr lang="de-DE" sz="1600" kern="0" dirty="0">
                <a:latin typeface="Arial" panose="020B0604020202020204" pitchFamily="34" charset="0"/>
                <a:cs typeface="Arial" panose="020B0604020202020204" pitchFamily="34" charset="0"/>
              </a:rPr>
              <a:t>„Friederike“ </a:t>
            </a:r>
            <a:r>
              <a:rPr lang="de-DE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(2018), </a:t>
            </a:r>
            <a:r>
              <a:rPr lang="de-DE" sz="1600" kern="0" dirty="0">
                <a:latin typeface="Arial" panose="020B0604020202020204" pitchFamily="34" charset="0"/>
                <a:cs typeface="Arial" panose="020B0604020202020204" pitchFamily="34" charset="0"/>
              </a:rPr>
              <a:t>„Eberhardt“ </a:t>
            </a:r>
            <a:r>
              <a:rPr lang="de-DE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(2019), </a:t>
            </a:r>
            <a:r>
              <a:rPr lang="de-DE" sz="1600" kern="0" dirty="0">
                <a:latin typeface="Arial" panose="020B0604020202020204" pitchFamily="34" charset="0"/>
                <a:cs typeface="Arial" panose="020B0604020202020204" pitchFamily="34" charset="0"/>
              </a:rPr>
              <a:t>„Sabine“ </a:t>
            </a:r>
            <a:r>
              <a:rPr lang="de-DE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(2020), </a:t>
            </a:r>
            <a:r>
              <a:rPr lang="de-DE" sz="1600" kern="0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Ylenia</a:t>
            </a:r>
            <a:r>
              <a:rPr lang="de-DE" sz="1600" kern="0" dirty="0">
                <a:latin typeface="Arial" panose="020B0604020202020204" pitchFamily="34" charset="0"/>
                <a:cs typeface="Arial" panose="020B0604020202020204" pitchFamily="34" charset="0"/>
              </a:rPr>
              <a:t>“, „Zeynep“ und „Antonia“ </a:t>
            </a:r>
            <a:r>
              <a:rPr lang="de-DE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(alle 2022)</a:t>
            </a:r>
            <a:endParaRPr lang="de-DE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20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51520" y="476672"/>
            <a:ext cx="32080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Aktionsplan Wald 2030ff.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179512" y="1196752"/>
            <a:ext cx="8642350" cy="518457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0525" indent="-200025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2pPr>
            <a:lvl3pPr marL="769938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3pPr>
            <a:lvl4pPr marL="11493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4pPr>
            <a:lvl5pPr marL="15271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5pPr>
            <a:lvl6pPr marL="19843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</a:defRPr>
            </a:lvl6pPr>
            <a:lvl7pPr marL="24415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</a:defRPr>
            </a:lvl7pPr>
            <a:lvl8pPr marL="28987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</a:defRPr>
            </a:lvl8pPr>
            <a:lvl9pPr marL="33559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6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Kabinettsbeschluss im </a:t>
            </a:r>
            <a:r>
              <a:rPr lang="de-DE" sz="16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2019 </a:t>
            </a:r>
            <a:endParaRPr lang="de-DE" sz="16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6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ressortübergreifendes </a:t>
            </a:r>
            <a:r>
              <a:rPr lang="de-DE" sz="16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 </a:t>
            </a:r>
            <a:endParaRPr lang="de-DE" sz="16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6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formuliert und umfasst </a:t>
            </a:r>
            <a:r>
              <a:rPr lang="de-DE" sz="16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Maßnahmenpaket</a:t>
            </a:r>
            <a:r>
              <a:rPr lang="de-DE" sz="16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den Wald im Klimawandel für die kommenden Generationen zukunftssicher zu entwickeln (Stichwort: </a:t>
            </a:r>
            <a:r>
              <a:rPr lang="de-DE" sz="16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Schadensbewältigung</a:t>
            </a:r>
            <a:r>
              <a:rPr lang="de-DE" sz="16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de-DE" sz="16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Waldumbau</a:t>
            </a:r>
            <a:r>
              <a:rPr lang="de-DE" sz="16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6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finanzielles </a:t>
            </a:r>
            <a:r>
              <a:rPr lang="de-DE" sz="16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Volumen </a:t>
            </a:r>
            <a:r>
              <a:rPr lang="de-DE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Aktionsplans bis 2030: </a:t>
            </a:r>
            <a:r>
              <a:rPr lang="de-DE" sz="16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Mio. </a:t>
            </a:r>
            <a:r>
              <a:rPr lang="de-DE" sz="16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sz="16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/>
            <a:r>
              <a:rPr lang="de-DE" sz="16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Themenfelder </a:t>
            </a:r>
            <a:r>
              <a:rPr lang="de-DE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„Aktionsplan Wald </a:t>
            </a:r>
            <a:r>
              <a:rPr lang="de-DE" sz="16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2030ff</a:t>
            </a:r>
            <a:r>
              <a:rPr lang="de-DE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“:</a:t>
            </a:r>
          </a:p>
          <a:p>
            <a:pPr marL="0" lvl="0" indent="0"/>
            <a:r>
              <a:rPr lang="de-DE" sz="16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Systematische </a:t>
            </a:r>
            <a:r>
              <a:rPr lang="de-DE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Erfassung der Schadenssituation/Forstliches </a:t>
            </a:r>
            <a:r>
              <a:rPr lang="de-DE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Umweltmonitoring</a:t>
            </a:r>
            <a:endParaRPr lang="de-DE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/>
            <a:r>
              <a:rPr lang="de-DE" sz="16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Holzaufarbeitung</a:t>
            </a:r>
            <a:r>
              <a:rPr lang="de-DE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Lagerung, Logistik</a:t>
            </a:r>
          </a:p>
          <a:p>
            <a:pPr marL="0" lvl="0" indent="0"/>
            <a:r>
              <a:rPr lang="de-DE" sz="16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Nachhaltiger </a:t>
            </a:r>
            <a:r>
              <a:rPr lang="de-DE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Waldumbau</a:t>
            </a:r>
          </a:p>
          <a:p>
            <a:pPr marL="0" lvl="0" indent="0"/>
            <a:r>
              <a:rPr lang="de-DE" sz="16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Waldbrandschutz</a:t>
            </a:r>
            <a:endParaRPr lang="de-DE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/>
            <a:r>
              <a:rPr lang="de-DE" sz="16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Nachhaltig </a:t>
            </a:r>
            <a:r>
              <a:rPr lang="de-DE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bauen/Vorbildwirkung der öffentlichen </a:t>
            </a:r>
            <a:r>
              <a:rPr lang="de-DE" sz="16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</a:t>
            </a:r>
          </a:p>
          <a:p>
            <a:endParaRPr lang="de-DE" sz="16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weitere </a:t>
            </a:r>
            <a:r>
              <a:rPr lang="de-DE" sz="16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Maßnahmen: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Landesforstanstalt </a:t>
            </a:r>
            <a:r>
              <a:rPr lang="de-DE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ThüringenForst</a:t>
            </a:r>
            <a:r>
              <a:rPr lang="de-DE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als Kompetenzzentrum für Waldumbau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Unterstützung angewandter forstlicher Forschung und </a:t>
            </a:r>
            <a:r>
              <a:rPr lang="de-DE" sz="16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forstlichen </a:t>
            </a:r>
            <a:r>
              <a:rPr lang="de-DE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Versuchswesens </a:t>
            </a:r>
            <a:r>
              <a:rPr lang="de-DE" sz="16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sowie Kooperation </a:t>
            </a:r>
            <a:r>
              <a:rPr lang="de-DE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 Landwirtschaft und Forstwirtschaft</a:t>
            </a:r>
          </a:p>
          <a:p>
            <a:endParaRPr lang="de-DE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/>
            <a:endParaRPr lang="de-DE" sz="20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/>
            <a:endParaRPr lang="de-DE" sz="18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98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79512" y="1340768"/>
            <a:ext cx="8753320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bis 2022: 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Mio. Euro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für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ThüringenForst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zur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Bewältigung der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chäden durch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Dürre, Sturm und 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Borkenkäferbefall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jährlich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wieder 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Mio. 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Euro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für aktive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fachliche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Unterstützung privater und kommunaler Waldbesitzender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durch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ThüringenForst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Sonderprogramm Waldumbau und Wiederbewaldung 2021-2036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Mio. Euro Sonderzuführung an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ThüringenForst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jährlich (=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176 Mio. Euro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) für Beratung, Forschung, Monitoring etc. im Rahmen der Wiederbewaldung von Schadflächen und dem planmäßigen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Waldumbau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verbesserte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Förderung der kommunalen und privaten Forstbetriebe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Thüringen: </a:t>
            </a:r>
            <a:b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sind für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Finanzhilfen zur Waldrettung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Höhe von rund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25 Mio. Euro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vorgesehen (ca. 5 mal so viel wie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2018)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Förderschwerpunkte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seit 2020: 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Bewältigung von Extremwetterereignissen“ (2022: 10,3 Mio. Euro)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und „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Naturnahe Waldbewirtschaftung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 (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2022: 3,8 Mio.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Euro)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Honorierung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von Ökosystemleistungen 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2021: 15 Mio. Euro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aus Landesmitteln </a:t>
            </a:r>
          </a:p>
          <a:p>
            <a:pPr>
              <a:spcBef>
                <a:spcPts val="600"/>
              </a:spcBef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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Vorreiterrolle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Deutschland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Sondervermögen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„Klima- und Transformationsfonds“ 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 Bundes 2022 bis 2026: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bundesweit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900 Mio. Euro für Zuwendungen zu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klimaangepasstem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Waldmanagement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(Beginn der Auszahlungen: November 2022)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51520" y="476672"/>
            <a:ext cx="53160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Finanzielle Unterstützung zur Waldrettung</a:t>
            </a:r>
          </a:p>
        </p:txBody>
      </p:sp>
    </p:spTree>
    <p:extLst>
      <p:ext uri="{BB962C8B-B14F-4D97-AF65-F5344CB8AC3E}">
        <p14:creationId xmlns:p14="http://schemas.microsoft.com/office/powerpoint/2010/main" val="32078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683568" y="1628800"/>
            <a:ext cx="76981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Vielen Dank für Ihre Aufmerksamkeit!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1" y="2636912"/>
            <a:ext cx="5473481" cy="364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9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MBLV_PPT_4-3_Deutsch_vorlage">
  <a:themeElements>
    <a:clrScheme name="TTG_4-3 Deutsc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TG_4-3 Deutsch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ts val="1875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ts val="1875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TTG_4-3 Deutsc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TG_4-3 Deutsc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TG_4-3 Deutsc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TG_4-3 Deutsc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TG_4-3 Deutsc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TG_4-3 Deutsc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TG_4-3 Deutsc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TG_4-3 Deutsc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TG_4-3 Deutsc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TG_4-3 Deutsc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TG_4-3 Deutsc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TG_4-3 Deutsc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TMIL_Praesi_4-3_V2016</Template>
  <TotalTime>0</TotalTime>
  <Words>619</Words>
  <Application>Microsoft Office PowerPoint</Application>
  <PresentationFormat>Bildschirmpräsentation (4:3)</PresentationFormat>
  <Paragraphs>77</Paragraphs>
  <Slides>8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8" baseType="lpstr">
      <vt:lpstr>MS PGothic</vt:lpstr>
      <vt:lpstr>Arial</vt:lpstr>
      <vt:lpstr>Calibri</vt:lpstr>
      <vt:lpstr>ScalaSans-Regular</vt:lpstr>
      <vt:lpstr>Symbol</vt:lpstr>
      <vt:lpstr>Times</vt:lpstr>
      <vt:lpstr>Times New Roman</vt:lpstr>
      <vt:lpstr>Wingdings</vt:lpstr>
      <vt:lpstr>ヒラギノ角ゴ Pro W3</vt:lpstr>
      <vt:lpstr>TMBLV_PPT_4-3_Deutsch_vorlage</vt:lpstr>
      <vt:lpstr>„Aktionsplan Wald 2030 ff“  Thüringens Beitrag zur Zukunftssicherung der Wälder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Forstliche Förderung - Aktuelles</dc:title>
  <dc:creator>TMIL Enders, Lars</dc:creator>
  <cp:lastModifiedBy>TLVEU Bermig, Sven</cp:lastModifiedBy>
  <cp:revision>482</cp:revision>
  <cp:lastPrinted>2023-05-16T04:33:21Z</cp:lastPrinted>
  <dcterms:created xsi:type="dcterms:W3CDTF">2020-06-22T15:57:01Z</dcterms:created>
  <dcterms:modified xsi:type="dcterms:W3CDTF">2023-05-19T10:18:02Z</dcterms:modified>
</cp:coreProperties>
</file>