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33" r:id="rId2"/>
    <p:sldId id="338" r:id="rId3"/>
    <p:sldId id="339" r:id="rId4"/>
    <p:sldId id="340" r:id="rId5"/>
    <p:sldId id="341" r:id="rId6"/>
    <p:sldId id="342" r:id="rId7"/>
    <p:sldId id="343" r:id="rId8"/>
    <p:sldId id="344" r:id="rId9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MIL Enders, Lars" initials="TEL" lastIdx="1" clrIdx="0">
    <p:extLst>
      <p:ext uri="{19B8F6BF-5375-455C-9EA6-DF929625EA0E}">
        <p15:presenceInfo xmlns:p15="http://schemas.microsoft.com/office/powerpoint/2012/main" userId="S-1-5-21-3535615296-2066567250-2430543406-39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000"/>
    <a:srgbClr val="007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85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57C7B-41E1-413F-929B-C6E34125D728}" type="datetimeFigureOut">
              <a:rPr lang="de-DE" smtClean="0"/>
              <a:t>20.05.2023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D1B53-6E2C-4F9A-A30B-F95314EBB1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0409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84913" indent="-30189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207558" indent="-2415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90581" indent="-2415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173605" indent="-2415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656628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3139651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622674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4105698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30E597-2299-41B7-A68D-4C7749D3A1B0}" type="slidenum">
              <a:rPr kumimoji="0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ヒラギノ角ゴ Pro W3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altLang="de-D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ヒラギノ角ゴ Pro W3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701791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84913" indent="-30189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207558" indent="-2415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90581" indent="-2415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173605" indent="-2415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656628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3139651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622674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4105698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30E597-2299-41B7-A68D-4C7749D3A1B0}" type="slidenum">
              <a:rPr kumimoji="0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ヒラギノ角ゴ Pro W3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altLang="de-D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ヒラギノ角ゴ Pro W3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567384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84913" indent="-30189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207558" indent="-2415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90581" indent="-2415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173605" indent="-2415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656628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3139651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622674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4105698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30E597-2299-41B7-A68D-4C7749D3A1B0}" type="slidenum">
              <a:rPr kumimoji="0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ヒラギノ角ゴ Pro W3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altLang="de-D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ヒラギノ角ゴ Pro W3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449113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84913" indent="-30189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207558" indent="-2415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90581" indent="-2415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173605" indent="-2415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656628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3139651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622674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4105698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30E597-2299-41B7-A68D-4C7749D3A1B0}" type="slidenum">
              <a:rPr kumimoji="0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ヒラギノ角ゴ Pro W3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altLang="de-D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ヒラギノ角ゴ Pro W3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497353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84913" indent="-30189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207558" indent="-2415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90581" indent="-2415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173605" indent="-2415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656628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3139651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622674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4105698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30E597-2299-41B7-A68D-4C7749D3A1B0}" type="slidenum">
              <a:rPr kumimoji="0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ヒラギノ角ゴ Pro W3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altLang="de-D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ヒラギノ角ゴ Pro W3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950723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84913" indent="-30189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207558" indent="-2415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90581" indent="-2415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173605" indent="-24151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656628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3139651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622674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4105698" indent="-24151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30E597-2299-41B7-A68D-4C7749D3A1B0}" type="slidenum">
              <a:rPr kumimoji="0" lang="de-DE" altLang="de-DE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ヒラギノ角ゴ Pro W3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altLang="de-DE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ヒラギノ角ゴ Pro W3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451357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B7B7B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Runder Tisch zu Wohnungsbauförderung des </a:t>
            </a:r>
            <a:r>
              <a:rPr kumimoji="0" 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B7B7B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KoAK</a:t>
            </a: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B7B7B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 - 02.05.2022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7B7B7B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528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7B7B7B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607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7B7B7B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475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9144000" cy="1144588"/>
            <a:chOff x="0" y="0"/>
            <a:chExt cx="5760" cy="721"/>
          </a:xfrm>
        </p:grpSpPr>
        <p:sp>
          <p:nvSpPr>
            <p:cNvPr id="2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721"/>
            </a:xfrm>
            <a:prstGeom prst="rect">
              <a:avLst/>
            </a:prstGeom>
            <a:solidFill>
              <a:srgbClr val="0089C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1600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1600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1600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1600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pic>
          <p:nvPicPr>
            <p:cNvPr id="1030" name="Picture 9" descr="1060000_O_RG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5" y="0"/>
              <a:ext cx="1852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258888" y="6381750"/>
            <a:ext cx="6999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B7B7B"/>
                </a:solidFill>
                <a:ea typeface="MS PGothic" pitchFamily="34" charset="-128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7B7B7B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028" name="Picture 6" descr="C:\Users\Admin6.TH10\Desktop\1060001_O_RG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0"/>
            <a:ext cx="3067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35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76B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76B4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76B4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76B4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76B4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76B4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76B4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76B4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76B4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Times" panose="02020603050405020304" pitchFamily="18" charset="0"/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390525" indent="-200025" algn="l" rtl="0" eaLnBrk="1" fontAlgn="base" hangingPunct="1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13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769938" indent="-188913" algn="l" rtl="0" eaLnBrk="1" fontAlgn="base" hangingPunct="1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13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149350" indent="-188913" algn="l" rtl="0" eaLnBrk="1" fontAlgn="base" hangingPunct="1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13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1527175" indent="-187325" algn="l" rtl="0" eaLnBrk="1" fontAlgn="base" hangingPunct="1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13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1984375" indent="-187325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300">
          <a:solidFill>
            <a:schemeClr val="tx1"/>
          </a:solidFill>
          <a:latin typeface="+mn-lt"/>
          <a:ea typeface="+mn-ea"/>
        </a:defRPr>
      </a:lvl6pPr>
      <a:lvl7pPr marL="2441575" indent="-187325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300">
          <a:solidFill>
            <a:schemeClr val="tx1"/>
          </a:solidFill>
          <a:latin typeface="+mn-lt"/>
          <a:ea typeface="+mn-ea"/>
        </a:defRPr>
      </a:lvl7pPr>
      <a:lvl8pPr marL="2898775" indent="-187325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300">
          <a:solidFill>
            <a:schemeClr val="tx1"/>
          </a:solidFill>
          <a:latin typeface="+mn-lt"/>
          <a:ea typeface="+mn-ea"/>
        </a:defRPr>
      </a:lvl8pPr>
      <a:lvl9pPr marL="3355975" indent="-187325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1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579029" y="1988840"/>
            <a:ext cx="8365544" cy="202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de-DE" sz="3600" b="1" dirty="0" smtClean="0"/>
              <a:t>„</a:t>
            </a:r>
            <a:r>
              <a:rPr lang="de-DE" sz="3600" b="1" dirty="0" err="1" smtClean="0"/>
              <a:t>Forest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action</a:t>
            </a:r>
            <a:r>
              <a:rPr lang="de-DE" sz="3600" b="1" dirty="0" smtClean="0"/>
              <a:t> plan 2030 ff“</a:t>
            </a:r>
            <a:br>
              <a:rPr lang="de-DE" sz="3600" b="1" dirty="0" smtClean="0"/>
            </a:br>
            <a:r>
              <a:rPr lang="de-DE" sz="3600" b="1" dirty="0" smtClean="0"/>
              <a:t/>
            </a:r>
            <a:br>
              <a:rPr lang="de-DE" sz="3600" b="1" dirty="0" smtClean="0"/>
            </a:br>
            <a:r>
              <a:rPr lang="de-DE" dirty="0" err="1" smtClean="0"/>
              <a:t>Thuringia´s</a:t>
            </a:r>
            <a:r>
              <a:rPr lang="de-DE" dirty="0" smtClean="0"/>
              <a:t> </a:t>
            </a:r>
            <a:r>
              <a:rPr lang="de-DE" dirty="0" err="1" smtClean="0"/>
              <a:t>contribution</a:t>
            </a:r>
            <a:r>
              <a:rPr lang="de-DE" dirty="0" smtClean="0"/>
              <a:t> on </a:t>
            </a:r>
            <a:r>
              <a:rPr lang="de-DE" dirty="0" err="1" smtClean="0"/>
              <a:t>securing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forests</a:t>
            </a:r>
            <a:endParaRPr lang="de-DE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03251" y="4936887"/>
            <a:ext cx="7948612" cy="170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de-DE" altLang="de-DE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Susanna </a:t>
            </a:r>
            <a:r>
              <a:rPr kumimoji="0" lang="de-DE" altLang="de-DE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Karawanskij</a:t>
            </a:r>
            <a:endParaRPr kumimoji="0" lang="de-DE" altLang="de-DE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lvl="0" eaLnBrk="1" hangingPunct="1">
              <a:spcAft>
                <a:spcPts val="300"/>
              </a:spcAft>
            </a:pPr>
            <a:r>
              <a:rPr lang="de-DE" altLang="de-DE" sz="1800" b="1" dirty="0" err="1" smtClean="0"/>
              <a:t>Thuringia´s</a:t>
            </a:r>
            <a:r>
              <a:rPr lang="de-DE" altLang="de-DE" sz="1800" b="1" dirty="0" smtClean="0"/>
              <a:t> Minister </a:t>
            </a:r>
            <a:r>
              <a:rPr lang="de-DE" altLang="de-DE" sz="1800" b="1" dirty="0" err="1" smtClean="0"/>
              <a:t>for</a:t>
            </a:r>
            <a:r>
              <a:rPr lang="de-DE" altLang="de-DE" sz="1800" b="1" dirty="0" smtClean="0"/>
              <a:t> Infrastructure </a:t>
            </a:r>
            <a:r>
              <a:rPr lang="de-DE" altLang="de-DE" sz="1800" b="1" dirty="0" err="1" smtClean="0"/>
              <a:t>and</a:t>
            </a:r>
            <a:r>
              <a:rPr lang="de-DE" altLang="de-DE" sz="1800" b="1" dirty="0" smtClean="0"/>
              <a:t> </a:t>
            </a:r>
            <a:r>
              <a:rPr lang="de-DE" altLang="de-DE" sz="1800" b="1" dirty="0" err="1" smtClean="0"/>
              <a:t>Agriculture</a:t>
            </a:r>
            <a:endParaRPr kumimoji="0" lang="de-DE" alt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Bozen/</a:t>
            </a:r>
            <a:r>
              <a:rPr kumimoji="0" lang="de-DE" alt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Bolzano</a:t>
            </a:r>
            <a:r>
              <a:rPr kumimoji="0" lang="de-DE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, Südtirol/Alto </a:t>
            </a:r>
            <a:r>
              <a:rPr kumimoji="0" lang="de-DE" alt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Adige</a:t>
            </a:r>
            <a:endParaRPr kumimoji="0" lang="de-DE" alt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22. Mai 2023</a:t>
            </a:r>
          </a:p>
        </p:txBody>
      </p:sp>
      <p:pic>
        <p:nvPicPr>
          <p:cNvPr id="4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973" y="4036020"/>
            <a:ext cx="1514475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 rot="16200000">
            <a:off x="7949728" y="5438576"/>
            <a:ext cx="1541462" cy="200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457200" eaLnBrk="0" hangingPunct="0">
              <a:defRPr/>
            </a:pPr>
            <a:r>
              <a:rPr lang="de-DE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© Daniel Santana, Referat M3 / TMIL</a:t>
            </a:r>
          </a:p>
        </p:txBody>
      </p:sp>
    </p:spTree>
    <p:extLst>
      <p:ext uri="{BB962C8B-B14F-4D97-AF65-F5344CB8AC3E}">
        <p14:creationId xmlns:p14="http://schemas.microsoft.com/office/powerpoint/2010/main" val="428577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9512" y="375047"/>
            <a:ext cx="40495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Forests</a:t>
            </a:r>
            <a:r>
              <a:rPr lang="de-DE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Thuringia´s</a:t>
            </a:r>
            <a:r>
              <a:rPr lang="de-DE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riches</a:t>
            </a:r>
            <a:endParaRPr lang="de-DE" sz="2200" dirty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75699"/>
            <a:ext cx="5472608" cy="3969145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759624" y="3183912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de-DE" sz="16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Thuringia</a:t>
            </a:r>
            <a:r>
              <a:rPr lang="de-DE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de-DE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de-DE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densely</a:t>
            </a:r>
            <a:r>
              <a:rPr lang="de-DE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forested</a:t>
            </a:r>
            <a:r>
              <a:rPr lang="de-DE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federals</a:t>
            </a:r>
            <a:r>
              <a:rPr lang="de-DE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de-DE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Germany </a:t>
            </a:r>
            <a:endParaRPr lang="de-DE" sz="1200" b="1" dirty="0">
              <a:latin typeface="ScalaSans-Regular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0992" y="5244844"/>
            <a:ext cx="907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Around 550,000 hectares and thus 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34% of the country's area are </a:t>
            </a:r>
            <a:r>
              <a:rPr lang="en-US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forest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Distribution of forest ownership: 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43% private forest, 16% communal forest, 41% state </a:t>
            </a:r>
            <a:r>
              <a:rPr lang="en-US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forest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approx. 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40,000 jobs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</a:rPr>
              <a:t>in forestry and forestry management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59118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9512" y="375047"/>
            <a:ext cx="5743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consequences for Thuringia's forests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179512" y="4914638"/>
            <a:ext cx="8496944" cy="175472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0525" indent="-2000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769938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11493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15271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19843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4415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28987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3559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/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Thuringia's forests significantly weakened in </a:t>
            </a:r>
            <a:r>
              <a:rPr lang="en-US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vitality and resilience </a:t>
            </a: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since </a:t>
            </a: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14% of the forest area </a:t>
            </a: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in Thuringia is considered </a:t>
            </a:r>
            <a:r>
              <a:rPr lang="en-US" sz="1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damaged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(76.600 </a:t>
            </a:r>
            <a:r>
              <a:rPr lang="de-DE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hectare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More than </a:t>
            </a:r>
            <a:r>
              <a:rPr lang="en-US" sz="1800" b="1" kern="0" dirty="0">
                <a:latin typeface="Arial" panose="020B0604020202020204" pitchFamily="34" charset="0"/>
                <a:cs typeface="Arial" panose="020B0604020202020204" pitchFamily="34" charset="0"/>
              </a:rPr>
              <a:t>22 million solid cubic meters of damaged timber</a:t>
            </a:r>
            <a:r>
              <a:rPr 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 accumulated to date</a:t>
            </a: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516216" y="2924944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/>
            <a:r>
              <a:rPr lang="en-US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Climate </a:t>
            </a:r>
            <a:r>
              <a:rPr lang="en-US" b="1" kern="0" dirty="0">
                <a:latin typeface="Arial" panose="020B0604020202020204" pitchFamily="34" charset="0"/>
                <a:cs typeface="Arial" panose="020B0604020202020204" pitchFamily="34" charset="0"/>
              </a:rPr>
              <a:t>change occurs abruptly </a:t>
            </a:r>
            <a:r>
              <a:rPr lang="en-US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in forests!</a:t>
            </a:r>
            <a:endParaRPr lang="de-DE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Bild 2" descr="C:\56576bfdd2a32567bfbc0bbfadeda3a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5544616" cy="406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4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945" y="1341439"/>
            <a:ext cx="4862107" cy="3023665"/>
          </a:xfrm>
          <a:prstGeom prst="rect">
            <a:avLst/>
          </a:prstGeom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411358" y="4365104"/>
            <a:ext cx="8321280" cy="22322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0525" indent="-2000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769938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11493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15271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19843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4415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28987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3559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Forest condition survey 2022: </a:t>
            </a: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only 18% of all trees still vital, 50% significantly damaged</a:t>
            </a:r>
            <a:endParaRPr lang="de-DE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all tree species affected by the </a:t>
            </a:r>
            <a:r>
              <a:rPr lang="en-US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damage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predominant part of the damaged areas concerns former spruce stands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2012: spruce present on about 38% of forest area, since 2018 calamity-related decline.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Beech trees as Thuringia's natural character tree species also suffer from drought</a:t>
            </a:r>
            <a:endParaRPr lang="de-DE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79512" y="375047"/>
            <a:ext cx="5743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consequences for Thuringia's forests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809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20" y="476672"/>
            <a:ext cx="2906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2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</a:t>
            </a:r>
            <a:r>
              <a:rPr lang="de-DE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damage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179512" y="1340768"/>
            <a:ext cx="8642350" cy="525658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0525" indent="-2000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769938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11493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15271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19843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4415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28987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3559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de-DE" sz="16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Drought</a:t>
            </a:r>
            <a:endParaRPr lang="de-DE" sz="16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Lack of precipitation or insufficient precipitation since </a:t>
            </a:r>
            <a:r>
              <a:rPr 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Consequence</a:t>
            </a: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: water shortage/drought in the forest </a:t>
            </a:r>
            <a:r>
              <a:rPr 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floor</a:t>
            </a:r>
          </a:p>
          <a:p>
            <a:pPr marL="0" indent="0"/>
            <a:endParaRPr lang="de-DE" sz="16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de-DE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Bark </a:t>
            </a:r>
            <a:r>
              <a:rPr lang="de-DE" sz="16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Beetle</a:t>
            </a:r>
            <a:endParaRPr lang="de-DE" sz="16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75% of the amount of damaged wood caused by </a:t>
            </a:r>
            <a:r>
              <a:rPr 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beetles 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(3.8 </a:t>
            </a:r>
            <a:r>
              <a:rPr lang="de-DE" sz="1600" kern="0" dirty="0">
                <a:latin typeface="Arial" panose="020B0604020202020204" pitchFamily="34" charset="0"/>
                <a:cs typeface="Arial" panose="020B0604020202020204" pitchFamily="34" charset="0"/>
              </a:rPr>
              <a:t>Mio. 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solid </a:t>
            </a:r>
            <a:r>
              <a:rPr lang="de-DE" sz="1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cubic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meters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600" kern="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e-DE" sz="1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quarter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0" dirty="0">
                <a:latin typeface="Arial" panose="020B0604020202020204" pitchFamily="34" charset="0"/>
                <a:cs typeface="Arial" panose="020B0604020202020204" pitchFamily="34" charset="0"/>
              </a:rPr>
              <a:t>2023: </a:t>
            </a:r>
            <a:r>
              <a:rPr lang="de-DE" sz="1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already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550.000 solid m³ </a:t>
            </a:r>
            <a:r>
              <a:rPr lang="de-DE" sz="1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beetle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infestation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!) </a:t>
            </a:r>
            <a:endParaRPr lang="de-DE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Forecast: also in 2023 same </a:t>
            </a:r>
            <a:r>
              <a:rPr lang="de-DE" sz="1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damaged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timber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like in 2022</a:t>
            </a:r>
            <a:endParaRPr lang="de-DE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de-DE" sz="16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Forest</a:t>
            </a:r>
            <a:r>
              <a:rPr lang="de-DE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Fires</a:t>
            </a:r>
            <a:endParaRPr lang="de-DE" sz="16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Drought-related increasing hazard potential for forest </a:t>
            </a:r>
            <a:r>
              <a:rPr 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fires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en-US" sz="1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forestfires</a:t>
            </a:r>
            <a:r>
              <a:rPr 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>
                <a:latin typeface="Arial" panose="020B0604020202020204" pitchFamily="34" charset="0"/>
                <a:cs typeface="Arial" panose="020B0604020202020204" pitchFamily="34" charset="0"/>
              </a:rPr>
              <a:t>on 22 hectares of land (highest area value in 30 </a:t>
            </a:r>
            <a:r>
              <a:rPr 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years)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6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de-DE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Storms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Threat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storms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especially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winter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Damage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storms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1600" kern="0" dirty="0">
                <a:latin typeface="Arial" panose="020B0604020202020204" pitchFamily="34" charset="0"/>
                <a:cs typeface="Arial" panose="020B0604020202020204" pitchFamily="34" charset="0"/>
              </a:rPr>
              <a:t>„Kyrill“ 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(2007), </a:t>
            </a:r>
            <a:r>
              <a:rPr lang="de-DE" sz="1600" kern="0" dirty="0">
                <a:latin typeface="Arial" panose="020B0604020202020204" pitchFamily="34" charset="0"/>
                <a:cs typeface="Arial" panose="020B0604020202020204" pitchFamily="34" charset="0"/>
              </a:rPr>
              <a:t>„Friederike“ 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(2018), </a:t>
            </a:r>
            <a:r>
              <a:rPr lang="de-DE" sz="1600" kern="0" dirty="0">
                <a:latin typeface="Arial" panose="020B0604020202020204" pitchFamily="34" charset="0"/>
                <a:cs typeface="Arial" panose="020B0604020202020204" pitchFamily="34" charset="0"/>
              </a:rPr>
              <a:t>„Eberhardt“ 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(2019), </a:t>
            </a:r>
            <a:r>
              <a:rPr lang="de-DE" sz="1600" kern="0" dirty="0">
                <a:latin typeface="Arial" panose="020B0604020202020204" pitchFamily="34" charset="0"/>
                <a:cs typeface="Arial" panose="020B0604020202020204" pitchFamily="34" charset="0"/>
              </a:rPr>
              <a:t>„Sabine“ 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(2020), </a:t>
            </a:r>
            <a:r>
              <a:rPr lang="de-DE" sz="1600" kern="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1600" kern="0" dirty="0" err="1">
                <a:latin typeface="Arial" panose="020B0604020202020204" pitchFamily="34" charset="0"/>
                <a:cs typeface="Arial" panose="020B0604020202020204" pitchFamily="34" charset="0"/>
              </a:rPr>
              <a:t>Ylenia</a:t>
            </a:r>
            <a:r>
              <a:rPr lang="de-DE" sz="1600" kern="0" dirty="0">
                <a:latin typeface="Arial" panose="020B0604020202020204" pitchFamily="34" charset="0"/>
                <a:cs typeface="Arial" panose="020B0604020202020204" pitchFamily="34" charset="0"/>
              </a:rPr>
              <a:t>“, „Zeynep“ </a:t>
            </a:r>
            <a:r>
              <a:rPr lang="de-DE" sz="1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0" dirty="0">
                <a:latin typeface="Arial" panose="020B0604020202020204" pitchFamily="34" charset="0"/>
                <a:cs typeface="Arial" panose="020B0604020202020204" pitchFamily="34" charset="0"/>
              </a:rPr>
              <a:t>„Antonia“ 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(alle 2022)</a:t>
            </a:r>
            <a:endParaRPr lang="de-DE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20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20" y="476672"/>
            <a:ext cx="3273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</a:t>
            </a:r>
            <a:r>
              <a:rPr lang="de-DE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de-DE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</a:t>
            </a:r>
            <a:r>
              <a:rPr kumimoji="0" lang="de-DE" sz="2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2030ff.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cs typeface="Arial" charset="0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179512" y="1196752"/>
            <a:ext cx="8642350" cy="518457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0525" indent="-2000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769938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11493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15271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19843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6pPr>
            <a:lvl7pPr marL="24415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7pPr>
            <a:lvl8pPr marL="28987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8pPr>
            <a:lvl9pPr marL="33559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3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Cabinet</a:t>
            </a:r>
            <a:r>
              <a:rPr lang="de-DE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de-DE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August </a:t>
            </a:r>
            <a:r>
              <a:rPr lang="de-DE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6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Interdepartemental</a:t>
            </a:r>
            <a:r>
              <a:rPr lang="de-DE" sz="16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</a:t>
            </a:r>
            <a:endParaRPr lang="de-DE" sz="16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formulated and includes </a:t>
            </a:r>
            <a:r>
              <a:rPr lang="en-US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package of measures 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develop the forest in climate change for future generations in a future-proof </a:t>
            </a:r>
            <a:r>
              <a:rPr lang="en-US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manner (Keywords: </a:t>
            </a:r>
            <a:r>
              <a:rPr lang="en-US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damage management 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 </a:t>
            </a:r>
            <a:r>
              <a:rPr lang="en-US" sz="16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restructuring</a:t>
            </a:r>
            <a:r>
              <a:rPr lang="de-DE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resources 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action plan until 2030: </a:t>
            </a:r>
            <a:r>
              <a:rPr lang="en-US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million </a:t>
            </a:r>
            <a:r>
              <a:rPr lang="en-US" sz="16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</a:t>
            </a:r>
          </a:p>
          <a:p>
            <a:pPr marL="0" lvl="0" indent="0"/>
            <a:endParaRPr lang="de-DE" sz="16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/>
            <a:r>
              <a:rPr lang="en-US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Thematic fields of the Forest Action </a:t>
            </a:r>
            <a:r>
              <a:rPr lang="en-US" sz="16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</a:p>
          <a:p>
            <a:pPr marL="0" lvl="0" indent="0"/>
            <a:r>
              <a:rPr lang="en-US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Systematic 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of the damage situation/forest environmental </a:t>
            </a:r>
            <a:r>
              <a:rPr lang="en-US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</a:p>
          <a:p>
            <a:pPr marL="0" lvl="0" indent="0"/>
            <a:r>
              <a:rPr lang="de-DE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de-DE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Wood </a:t>
            </a:r>
            <a:r>
              <a:rPr lang="de-DE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lang="de-DE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de-DE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6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logistics</a:t>
            </a:r>
            <a:endParaRPr lang="de-DE" sz="16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/>
            <a:r>
              <a:rPr lang="de-DE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de-DE" sz="16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de-DE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</a:t>
            </a:r>
            <a:r>
              <a:rPr lang="de-DE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conversion</a:t>
            </a:r>
            <a:endParaRPr lang="de-DE" sz="16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/>
            <a:r>
              <a:rPr lang="de-DE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de-DE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</a:t>
            </a:r>
            <a:r>
              <a:rPr lang="de-DE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</a:t>
            </a:r>
            <a:r>
              <a:rPr lang="de-DE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endParaRPr lang="de-DE" sz="16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/>
            <a:r>
              <a:rPr lang="de-DE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building/example effect of the public </a:t>
            </a:r>
            <a:r>
              <a:rPr lang="en-US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</a:p>
          <a:p>
            <a:pPr marL="0" lvl="0" indent="0"/>
            <a:endParaRPr lang="de-DE" sz="1600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</a:t>
            </a:r>
            <a:r>
              <a:rPr lang="de-DE" sz="16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de-DE" sz="16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de-DE" sz="16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Forestry Office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ThüringenForst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Competence Center for Forest </a:t>
            </a:r>
            <a:r>
              <a:rPr lang="en-US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of applied forestry research and forestry experimentation as well as cooperation between agriculture and </a:t>
            </a:r>
            <a:r>
              <a:rPr lang="en-US" sz="16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forestry (also on European level within ERIAFF, EUSTAFOR, Association of private forest owners)</a:t>
            </a:r>
            <a:endParaRPr lang="de-DE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/>
            <a:endParaRPr lang="de-DE" sz="20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/>
            <a:endParaRPr lang="de-DE" sz="18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98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9512" y="1340768"/>
            <a:ext cx="87533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until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2022: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Mio. Euro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ThüringenForst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cope with damage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caused by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drought, storms and bark beetle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infestation</a:t>
            </a:r>
          </a:p>
          <a:p>
            <a:pPr>
              <a:spcBef>
                <a:spcPts val="600"/>
              </a:spcBef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From 2023, 30 million euros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annually for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active technical support for private and municipal forest owners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ThüringenForst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Special Program Forest Restoration and Reforestation 2021-2036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Mio. Euro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special allocations to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ThüringenForst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(=176 million euros) for consulting, research, monitoring in the context of reforestation of damaged areas and planned forest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conversion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Improved support for municipal and private forest owners in Thuringia: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25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Mio.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euros are earmarked for financial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forest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aid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(five times as much as in 2018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priorities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2020: 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„Coping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extreme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events“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(2022: 10,3 Mio. Euro)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near-natural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forest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“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2022: 3,8 Mio.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Euro)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Rewarding ecosystem services 2021: 15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Mio. Euro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Pioneering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role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within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Germany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Special Federal "Climate and Transformation Fund" 2022-2026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nationwide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900 Mio. Euro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grants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climate-adapted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forest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practices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51520" y="476672"/>
            <a:ext cx="3658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</a:t>
            </a:r>
            <a:r>
              <a:rPr lang="de-DE" sz="20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de-DE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forests</a:t>
            </a:r>
            <a:endParaRPr lang="de-DE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8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83568" y="1628800"/>
            <a:ext cx="7698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de-DE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de-DE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1" y="2636912"/>
            <a:ext cx="5473481" cy="364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9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MBLV_PPT_4-3_Deutsch_vorlage">
  <a:themeElements>
    <a:clrScheme name="TTG_4-3 Deutsc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TG_4-3 Deutsch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1875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1875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TTG_4-3 Deutsc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G_4-3 Deutsc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G_4-3 Deutsc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G_4-3 Deutsc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G_4-3 Deutsc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TG_4-3 Deutsc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G_4-3 Deutsc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G_4-3 Deutsc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G_4-3 Deutsc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G_4-3 Deutsc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G_4-3 Deutsc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TG_4-3 Deutsc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TMIL_Praesi_4-3_V2016</Template>
  <TotalTime>0</TotalTime>
  <Words>560</Words>
  <Application>Microsoft Office PowerPoint</Application>
  <PresentationFormat>Bildschirmpräsentation (4:3)</PresentationFormat>
  <Paragraphs>75</Paragraphs>
  <Slides>8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8" baseType="lpstr">
      <vt:lpstr>MS PGothic</vt:lpstr>
      <vt:lpstr>Arial</vt:lpstr>
      <vt:lpstr>Calibri</vt:lpstr>
      <vt:lpstr>ScalaSans-Regular</vt:lpstr>
      <vt:lpstr>Symbol</vt:lpstr>
      <vt:lpstr>Times</vt:lpstr>
      <vt:lpstr>Times New Roman</vt:lpstr>
      <vt:lpstr>Wingdings</vt:lpstr>
      <vt:lpstr>ヒラギノ角ゴ Pro W3</vt:lpstr>
      <vt:lpstr>TMBLV_PPT_4-3_Deutsch_vorlage</vt:lpstr>
      <vt:lpstr>„Forest action plan 2030 ff“  Thuringia´s contribution on securing the future of forests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Forstliche Förderung - Aktuelles</dc:title>
  <dc:creator>TMIL Enders, Lars</dc:creator>
  <cp:lastModifiedBy>TLVEU Bermig, Sven</cp:lastModifiedBy>
  <cp:revision>510</cp:revision>
  <cp:lastPrinted>2023-05-16T04:33:21Z</cp:lastPrinted>
  <dcterms:created xsi:type="dcterms:W3CDTF">2020-06-22T15:57:01Z</dcterms:created>
  <dcterms:modified xsi:type="dcterms:W3CDTF">2023-05-20T09:05:28Z</dcterms:modified>
</cp:coreProperties>
</file>