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5"/>
  </p:notesMasterIdLst>
  <p:sldIdLst>
    <p:sldId id="292" r:id="rId5"/>
    <p:sldId id="257" r:id="rId6"/>
    <p:sldId id="258" r:id="rId7"/>
    <p:sldId id="269" r:id="rId8"/>
    <p:sldId id="261" r:id="rId9"/>
    <p:sldId id="283" r:id="rId10"/>
    <p:sldId id="265" r:id="rId11"/>
    <p:sldId id="287" r:id="rId12"/>
    <p:sldId id="289" r:id="rId13"/>
    <p:sldId id="288" r:id="rId14"/>
    <p:sldId id="290" r:id="rId15"/>
    <p:sldId id="293" r:id="rId16"/>
    <p:sldId id="294" r:id="rId17"/>
    <p:sldId id="295" r:id="rId18"/>
    <p:sldId id="296" r:id="rId19"/>
    <p:sldId id="297" r:id="rId20"/>
    <p:sldId id="298" r:id="rId21"/>
    <p:sldId id="299" r:id="rId22"/>
    <p:sldId id="300" r:id="rId23"/>
    <p:sldId id="281" r:id="rId24"/>
  </p:sldIdLst>
  <p:sldSz cx="12192000" cy="6858000"/>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3F9B5B2-03D1-4095-860E-492D9914566E}" v="1" dt="2023-05-15T12:31:33.24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405" autoAdjust="0"/>
    <p:restoredTop sz="94660"/>
  </p:normalViewPr>
  <p:slideViewPr>
    <p:cSldViewPr snapToGrid="0">
      <p:cViewPr>
        <p:scale>
          <a:sx n="110" d="100"/>
          <a:sy n="110" d="100"/>
        </p:scale>
        <p:origin x="552" y="192"/>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 Id="rId3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armen Gonzalez Ramos" userId="60d3f471-70bf-455b-a09f-f098a7929fc4" providerId="ADAL" clId="{93F9B5B2-03D1-4095-860E-492D9914566E}"/>
    <pc:docChg chg="undo custSel addSld delSld modSld sldOrd">
      <pc:chgData name="Carmen Gonzalez Ramos" userId="60d3f471-70bf-455b-a09f-f098a7929fc4" providerId="ADAL" clId="{93F9B5B2-03D1-4095-860E-492D9914566E}" dt="2023-05-15T12:31:33.244" v="6"/>
      <pc:docMkLst>
        <pc:docMk/>
      </pc:docMkLst>
      <pc:sldChg chg="del">
        <pc:chgData name="Carmen Gonzalez Ramos" userId="60d3f471-70bf-455b-a09f-f098a7929fc4" providerId="ADAL" clId="{93F9B5B2-03D1-4095-860E-492D9914566E}" dt="2023-05-15T12:31:17.990" v="2" actId="47"/>
        <pc:sldMkLst>
          <pc:docMk/>
          <pc:sldMk cId="1202270396" sldId="286"/>
        </pc:sldMkLst>
      </pc:sldChg>
      <pc:sldChg chg="del ord">
        <pc:chgData name="Carmen Gonzalez Ramos" userId="60d3f471-70bf-455b-a09f-f098a7929fc4" providerId="ADAL" clId="{93F9B5B2-03D1-4095-860E-492D9914566E}" dt="2023-05-15T12:31:30.410" v="5" actId="2696"/>
        <pc:sldMkLst>
          <pc:docMk/>
          <pc:sldMk cId="1711663712" sldId="287"/>
        </pc:sldMkLst>
      </pc:sldChg>
      <pc:sldChg chg="add">
        <pc:chgData name="Carmen Gonzalez Ramos" userId="60d3f471-70bf-455b-a09f-f098a7929fc4" providerId="ADAL" clId="{93F9B5B2-03D1-4095-860E-492D9914566E}" dt="2023-05-15T12:31:33.244" v="6"/>
        <pc:sldMkLst>
          <pc:docMk/>
          <pc:sldMk cId="4077576259" sldId="287"/>
        </pc:sldMkLst>
      </pc:sldChg>
      <pc:sldChg chg="del">
        <pc:chgData name="Carmen Gonzalez Ramos" userId="60d3f471-70bf-455b-a09f-f098a7929fc4" providerId="ADAL" clId="{93F9B5B2-03D1-4095-860E-492D9914566E}" dt="2023-05-15T12:31:30.410" v="5" actId="2696"/>
        <pc:sldMkLst>
          <pc:docMk/>
          <pc:sldMk cId="946138184" sldId="288"/>
        </pc:sldMkLst>
      </pc:sldChg>
      <pc:sldChg chg="add">
        <pc:chgData name="Carmen Gonzalez Ramos" userId="60d3f471-70bf-455b-a09f-f098a7929fc4" providerId="ADAL" clId="{93F9B5B2-03D1-4095-860E-492D9914566E}" dt="2023-05-15T12:31:33.244" v="6"/>
        <pc:sldMkLst>
          <pc:docMk/>
          <pc:sldMk cId="1254539636" sldId="288"/>
        </pc:sldMkLst>
      </pc:sldChg>
      <pc:sldChg chg="add">
        <pc:chgData name="Carmen Gonzalez Ramos" userId="60d3f471-70bf-455b-a09f-f098a7929fc4" providerId="ADAL" clId="{93F9B5B2-03D1-4095-860E-492D9914566E}" dt="2023-05-15T12:31:33.244" v="6"/>
        <pc:sldMkLst>
          <pc:docMk/>
          <pc:sldMk cId="690767824" sldId="289"/>
        </pc:sldMkLst>
      </pc:sldChg>
      <pc:sldChg chg="add del">
        <pc:chgData name="Carmen Gonzalez Ramos" userId="60d3f471-70bf-455b-a09f-f098a7929fc4" providerId="ADAL" clId="{93F9B5B2-03D1-4095-860E-492D9914566E}" dt="2023-05-15T12:31:30.410" v="5" actId="2696"/>
        <pc:sldMkLst>
          <pc:docMk/>
          <pc:sldMk cId="2896923108" sldId="289"/>
        </pc:sldMkLst>
      </pc:sldChg>
    </pc:docChg>
  </pc:docChgLst>
</pc:chgInfo>
</file>

<file path=ppt/diagrams/_rels/data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image" Target="../media/image42.png"/><Relationship Id="rId5" Type="http://schemas.openxmlformats.org/officeDocument/2006/relationships/image" Target="../media/image46.png"/><Relationship Id="rId4" Type="http://schemas.openxmlformats.org/officeDocument/2006/relationships/image" Target="../media/image45.png"/></Relationships>
</file>

<file path=ppt/diagrams/_rels/data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image" Target="../media/image47.png"/><Relationship Id="rId5" Type="http://schemas.openxmlformats.org/officeDocument/2006/relationships/image" Target="../media/image51.png"/><Relationship Id="rId4" Type="http://schemas.openxmlformats.org/officeDocument/2006/relationships/image" Target="../media/image50.png"/></Relationships>
</file>

<file path=ppt/diagrams/_rels/drawing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image" Target="../media/image42.png"/><Relationship Id="rId5" Type="http://schemas.openxmlformats.org/officeDocument/2006/relationships/image" Target="../media/image46.png"/><Relationship Id="rId4" Type="http://schemas.openxmlformats.org/officeDocument/2006/relationships/image" Target="../media/image45.png"/></Relationships>
</file>

<file path=ppt/diagrams/_rels/drawing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image" Target="../media/image47.png"/><Relationship Id="rId5" Type="http://schemas.openxmlformats.org/officeDocument/2006/relationships/image" Target="../media/image51.png"/><Relationship Id="rId4" Type="http://schemas.openxmlformats.org/officeDocument/2006/relationships/image" Target="../media/image50.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B81D37A-E065-45A6-B974-6F8E30215559}" type="doc">
      <dgm:prSet loTypeId="urn:microsoft.com/office/officeart/2005/8/layout/vList4#3" loCatId="list" qsTypeId="urn:microsoft.com/office/officeart/2005/8/quickstyle/simple1" qsCatId="simple" csTypeId="urn:microsoft.com/office/officeart/2005/8/colors/accent1_2" csCatId="accent1" phldr="1"/>
      <dgm:spPr/>
      <dgm:t>
        <a:bodyPr/>
        <a:lstStyle/>
        <a:p>
          <a:endParaRPr lang="es-ES"/>
        </a:p>
      </dgm:t>
    </dgm:pt>
    <dgm:pt modelId="{C2C8B241-4BB0-4DB5-9822-F6F21BE27FF7}">
      <dgm:prSet phldrT="[Texto]" custT="1"/>
      <dgm:spPr>
        <a:solidFill>
          <a:schemeClr val="accent5">
            <a:lumMod val="20000"/>
            <a:lumOff val="80000"/>
          </a:schemeClr>
        </a:solidFill>
        <a:ln>
          <a:solidFill>
            <a:schemeClr val="accent1">
              <a:lumMod val="75000"/>
            </a:schemeClr>
          </a:solidFill>
        </a:ln>
      </dgm:spPr>
      <dgm:t>
        <a:bodyPr/>
        <a:lstStyle/>
        <a:p>
          <a:r>
            <a:rPr lang="en-US" sz="1600" b="1" dirty="0">
              <a:solidFill>
                <a:schemeClr val="tx1"/>
              </a:solidFill>
              <a:latin typeface="+mj-lt"/>
            </a:rPr>
            <a:t>MIPEX. Integrated management of diseases and weeds for plant protection in Extremadura.</a:t>
          </a:r>
          <a:endParaRPr lang="es-ES" sz="1600" dirty="0">
            <a:solidFill>
              <a:schemeClr val="tx1"/>
            </a:solidFill>
            <a:latin typeface="+mj-lt"/>
          </a:endParaRPr>
        </a:p>
      </dgm:t>
    </dgm:pt>
    <dgm:pt modelId="{E60FAB08-BE83-47B2-A2D5-18C4DC0C214C}" type="parTrans" cxnId="{4E393759-E581-46DE-9F32-EFCB6EE623FD}">
      <dgm:prSet/>
      <dgm:spPr/>
      <dgm:t>
        <a:bodyPr/>
        <a:lstStyle/>
        <a:p>
          <a:endParaRPr lang="es-ES"/>
        </a:p>
      </dgm:t>
    </dgm:pt>
    <dgm:pt modelId="{083EC215-D81A-4855-93A4-59B959173533}" type="sibTrans" cxnId="{4E393759-E581-46DE-9F32-EFCB6EE623FD}">
      <dgm:prSet/>
      <dgm:spPr/>
      <dgm:t>
        <a:bodyPr/>
        <a:lstStyle/>
        <a:p>
          <a:endParaRPr lang="es-ES"/>
        </a:p>
      </dgm:t>
    </dgm:pt>
    <dgm:pt modelId="{EF145E24-3FB8-4A03-8DE1-C1207A9123B4}">
      <dgm:prSet phldrT="[Texto]" custT="1"/>
      <dgm:spPr>
        <a:solidFill>
          <a:schemeClr val="accent5">
            <a:lumMod val="20000"/>
            <a:lumOff val="80000"/>
          </a:schemeClr>
        </a:solidFill>
        <a:ln>
          <a:solidFill>
            <a:schemeClr val="accent1">
              <a:lumMod val="75000"/>
            </a:schemeClr>
          </a:solidFill>
        </a:ln>
      </dgm:spPr>
      <dgm:t>
        <a:bodyPr/>
        <a:lstStyle/>
        <a:p>
          <a:r>
            <a:rPr lang="en-US" sz="1600" b="1" dirty="0">
              <a:solidFill>
                <a:schemeClr val="tx1"/>
              </a:solidFill>
              <a:latin typeface="+mj-lt"/>
            </a:rPr>
            <a:t>CERAVEX. Agronomic suitability of new cherry varieties and viability of hazelnut cultivation in northern Extremadura.</a:t>
          </a:r>
          <a:endParaRPr lang="es-ES" sz="1600" dirty="0">
            <a:solidFill>
              <a:schemeClr val="tx1"/>
            </a:solidFill>
            <a:latin typeface="+mj-lt"/>
          </a:endParaRPr>
        </a:p>
      </dgm:t>
    </dgm:pt>
    <dgm:pt modelId="{8009567C-225B-4B40-A48F-BD52BEA70363}" type="parTrans" cxnId="{2BDC35AA-8EED-4F68-A285-C83E56C1DFB6}">
      <dgm:prSet/>
      <dgm:spPr/>
      <dgm:t>
        <a:bodyPr/>
        <a:lstStyle/>
        <a:p>
          <a:endParaRPr lang="es-ES"/>
        </a:p>
      </dgm:t>
    </dgm:pt>
    <dgm:pt modelId="{30B25BCE-BCB0-4D86-B031-013B21DDC110}" type="sibTrans" cxnId="{2BDC35AA-8EED-4F68-A285-C83E56C1DFB6}">
      <dgm:prSet/>
      <dgm:spPr/>
      <dgm:t>
        <a:bodyPr/>
        <a:lstStyle/>
        <a:p>
          <a:endParaRPr lang="es-ES"/>
        </a:p>
      </dgm:t>
    </dgm:pt>
    <dgm:pt modelId="{A7BE7445-704E-406F-BEC7-73C286987736}">
      <dgm:prSet phldrT="[Texto]" custT="1"/>
      <dgm:spPr>
        <a:solidFill>
          <a:schemeClr val="accent5">
            <a:lumMod val="20000"/>
            <a:lumOff val="80000"/>
          </a:schemeClr>
        </a:solidFill>
        <a:ln>
          <a:solidFill>
            <a:schemeClr val="accent1">
              <a:lumMod val="75000"/>
            </a:schemeClr>
          </a:solidFill>
        </a:ln>
      </dgm:spPr>
      <dgm:t>
        <a:bodyPr/>
        <a:lstStyle/>
        <a:p>
          <a:r>
            <a:rPr lang="en-US" sz="1600" b="1" dirty="0">
              <a:solidFill>
                <a:schemeClr val="tx1"/>
              </a:solidFill>
              <a:latin typeface="+mj-lt"/>
            </a:rPr>
            <a:t>AGROS2022. Challenges of irrigated agriculture in Extremadura.</a:t>
          </a:r>
          <a:endParaRPr lang="es-ES" sz="1600" dirty="0">
            <a:solidFill>
              <a:schemeClr val="tx1"/>
            </a:solidFill>
            <a:latin typeface="+mj-lt"/>
          </a:endParaRPr>
        </a:p>
      </dgm:t>
    </dgm:pt>
    <dgm:pt modelId="{870994FC-0493-41EB-AAE9-4FF20EAF1B41}" type="parTrans" cxnId="{E1B9EC32-C774-4308-B637-94601D78B0E6}">
      <dgm:prSet/>
      <dgm:spPr/>
      <dgm:t>
        <a:bodyPr/>
        <a:lstStyle/>
        <a:p>
          <a:endParaRPr lang="es-ES"/>
        </a:p>
      </dgm:t>
    </dgm:pt>
    <dgm:pt modelId="{7348A358-4418-4D1C-9F0D-C0462A414FDD}" type="sibTrans" cxnId="{E1B9EC32-C774-4308-B637-94601D78B0E6}">
      <dgm:prSet/>
      <dgm:spPr/>
      <dgm:t>
        <a:bodyPr/>
        <a:lstStyle/>
        <a:p>
          <a:endParaRPr lang="es-ES"/>
        </a:p>
      </dgm:t>
    </dgm:pt>
    <dgm:pt modelId="{41AD0116-76FE-4D19-BE73-8B8C3AC013EB}">
      <dgm:prSet phldrT="[Texto]" custT="1"/>
      <dgm:spPr>
        <a:solidFill>
          <a:schemeClr val="accent5">
            <a:lumMod val="20000"/>
            <a:lumOff val="80000"/>
          </a:schemeClr>
        </a:solidFill>
        <a:ln>
          <a:solidFill>
            <a:schemeClr val="accent1">
              <a:lumMod val="75000"/>
            </a:schemeClr>
          </a:solidFill>
        </a:ln>
      </dgm:spPr>
      <dgm:t>
        <a:bodyPr/>
        <a:lstStyle/>
        <a:p>
          <a:r>
            <a:rPr lang="en-US" sz="1600" b="1" dirty="0">
              <a:solidFill>
                <a:schemeClr val="tx1"/>
              </a:solidFill>
              <a:latin typeface="+mj-lt"/>
            </a:rPr>
            <a:t>SINERGEX. Establishing synergies to address the sustainable management, productivity and adaptation to climate change of cork oak forests and </a:t>
          </a:r>
          <a:r>
            <a:rPr lang="en-US" sz="1600" b="1" dirty="0" err="1">
              <a:solidFill>
                <a:schemeClr val="tx1"/>
              </a:solidFill>
              <a:latin typeface="+mj-lt"/>
            </a:rPr>
            <a:t>dehesas</a:t>
          </a:r>
          <a:r>
            <a:rPr lang="en-US" sz="1600" b="1" dirty="0">
              <a:solidFill>
                <a:schemeClr val="tx1"/>
              </a:solidFill>
              <a:latin typeface="+mj-lt"/>
            </a:rPr>
            <a:t> in Extremadura.</a:t>
          </a:r>
          <a:endParaRPr lang="es-ES" sz="1600" dirty="0">
            <a:solidFill>
              <a:schemeClr val="tx1"/>
            </a:solidFill>
            <a:latin typeface="+mj-lt"/>
          </a:endParaRPr>
        </a:p>
      </dgm:t>
    </dgm:pt>
    <dgm:pt modelId="{B7B976FA-898F-4AAF-870C-C47F044B0A8F}" type="parTrans" cxnId="{B6828AC0-46D0-492D-88D1-37DD774EF6E9}">
      <dgm:prSet/>
      <dgm:spPr/>
      <dgm:t>
        <a:bodyPr/>
        <a:lstStyle/>
        <a:p>
          <a:endParaRPr lang="es-ES"/>
        </a:p>
      </dgm:t>
    </dgm:pt>
    <dgm:pt modelId="{85686508-A58F-4EA9-84C7-0B5B319A6FA8}" type="sibTrans" cxnId="{B6828AC0-46D0-492D-88D1-37DD774EF6E9}">
      <dgm:prSet/>
      <dgm:spPr/>
      <dgm:t>
        <a:bodyPr/>
        <a:lstStyle/>
        <a:p>
          <a:endParaRPr lang="es-ES"/>
        </a:p>
      </dgm:t>
    </dgm:pt>
    <dgm:pt modelId="{1AC832E9-C458-4361-ACF7-E419951398DE}">
      <dgm:prSet phldrT="[Texto]" custT="1"/>
      <dgm:spPr>
        <a:solidFill>
          <a:schemeClr val="accent5">
            <a:lumMod val="20000"/>
            <a:lumOff val="80000"/>
          </a:schemeClr>
        </a:solidFill>
        <a:ln>
          <a:solidFill>
            <a:schemeClr val="accent1">
              <a:lumMod val="75000"/>
            </a:schemeClr>
          </a:solidFill>
        </a:ln>
      </dgm:spPr>
      <dgm:t>
        <a:bodyPr/>
        <a:lstStyle/>
        <a:p>
          <a:r>
            <a:rPr lang="en-US" sz="1600" b="1" dirty="0">
              <a:solidFill>
                <a:schemeClr val="tx1"/>
              </a:solidFill>
              <a:latin typeface="+mj-lt"/>
            </a:rPr>
            <a:t>GREEN HOPE. </a:t>
          </a:r>
          <a:r>
            <a:rPr lang="en-US" sz="1600" b="1" dirty="0" err="1">
              <a:solidFill>
                <a:schemeClr val="tx1"/>
              </a:solidFill>
              <a:latin typeface="+mj-lt"/>
            </a:rPr>
            <a:t>Agro</a:t>
          </a:r>
          <a:r>
            <a:rPr lang="en-US" sz="1600" b="1" dirty="0">
              <a:solidFill>
                <a:schemeClr val="tx1"/>
              </a:solidFill>
              <a:latin typeface="+mj-lt"/>
            </a:rPr>
            <a:t>-livestock strategies for the economic and environmental sustainability of dry land farming in Extremadura.</a:t>
          </a:r>
          <a:endParaRPr lang="es-ES" sz="1600" dirty="0">
            <a:solidFill>
              <a:schemeClr val="tx1"/>
            </a:solidFill>
            <a:latin typeface="+mj-lt"/>
          </a:endParaRPr>
        </a:p>
      </dgm:t>
    </dgm:pt>
    <dgm:pt modelId="{875A977A-EF1E-4ED1-84A1-90D1240B7FA1}" type="parTrans" cxnId="{9BAFB1E5-7EC6-4011-A597-CD806F831790}">
      <dgm:prSet/>
      <dgm:spPr/>
      <dgm:t>
        <a:bodyPr/>
        <a:lstStyle/>
        <a:p>
          <a:endParaRPr lang="es-ES"/>
        </a:p>
      </dgm:t>
    </dgm:pt>
    <dgm:pt modelId="{DB06B769-8B0C-421F-9290-6FE4396FCE3D}" type="sibTrans" cxnId="{9BAFB1E5-7EC6-4011-A597-CD806F831790}">
      <dgm:prSet/>
      <dgm:spPr/>
      <dgm:t>
        <a:bodyPr/>
        <a:lstStyle/>
        <a:p>
          <a:endParaRPr lang="es-ES"/>
        </a:p>
      </dgm:t>
    </dgm:pt>
    <dgm:pt modelId="{6F1E6528-B76B-4985-A24E-45C8E78409B1}" type="pres">
      <dgm:prSet presAssocID="{4B81D37A-E065-45A6-B974-6F8E30215559}" presName="linear" presStyleCnt="0">
        <dgm:presLayoutVars>
          <dgm:dir/>
          <dgm:resizeHandles val="exact"/>
        </dgm:presLayoutVars>
      </dgm:prSet>
      <dgm:spPr/>
    </dgm:pt>
    <dgm:pt modelId="{28648D4F-EB9E-4C80-B2D5-301D8A57F87A}" type="pres">
      <dgm:prSet presAssocID="{C2C8B241-4BB0-4DB5-9822-F6F21BE27FF7}" presName="comp" presStyleCnt="0"/>
      <dgm:spPr/>
    </dgm:pt>
    <dgm:pt modelId="{6F358781-7243-4BCB-9AE0-46DC03A3E3E9}" type="pres">
      <dgm:prSet presAssocID="{C2C8B241-4BB0-4DB5-9822-F6F21BE27FF7}" presName="box" presStyleLbl="node1" presStyleIdx="0" presStyleCnt="5" custLinFactNeighborY="-38822"/>
      <dgm:spPr/>
    </dgm:pt>
    <dgm:pt modelId="{410F16BA-E9CD-4F32-A942-314E9EB346DD}" type="pres">
      <dgm:prSet presAssocID="{C2C8B241-4BB0-4DB5-9822-F6F21BE27FF7}" presName="img" presStyleLbl="fgImgPlace1" presStyleIdx="0" presStyleCnt="5"/>
      <dgm:spPr>
        <a:blipFill rotWithShape="1">
          <a:blip xmlns:r="http://schemas.openxmlformats.org/officeDocument/2006/relationships" r:embed="rId1"/>
          <a:stretch>
            <a:fillRect/>
          </a:stretch>
        </a:blipFill>
      </dgm:spPr>
    </dgm:pt>
    <dgm:pt modelId="{9DDB6123-B5B4-409A-8BC7-214AE2FE9546}" type="pres">
      <dgm:prSet presAssocID="{C2C8B241-4BB0-4DB5-9822-F6F21BE27FF7}" presName="text" presStyleLbl="node1" presStyleIdx="0" presStyleCnt="5">
        <dgm:presLayoutVars>
          <dgm:bulletEnabled val="1"/>
        </dgm:presLayoutVars>
      </dgm:prSet>
      <dgm:spPr/>
    </dgm:pt>
    <dgm:pt modelId="{E82A32EC-F125-46C0-9819-F22C57B2C575}" type="pres">
      <dgm:prSet presAssocID="{083EC215-D81A-4855-93A4-59B959173533}" presName="spacer" presStyleCnt="0"/>
      <dgm:spPr/>
    </dgm:pt>
    <dgm:pt modelId="{1C1686A4-105B-45B3-9DFD-B6F008601F33}" type="pres">
      <dgm:prSet presAssocID="{EF145E24-3FB8-4A03-8DE1-C1207A9123B4}" presName="comp" presStyleCnt="0"/>
      <dgm:spPr/>
    </dgm:pt>
    <dgm:pt modelId="{D99EC858-2A4F-4106-9F9C-360AEBB22762}" type="pres">
      <dgm:prSet presAssocID="{EF145E24-3FB8-4A03-8DE1-C1207A9123B4}" presName="box" presStyleLbl="node1" presStyleIdx="1" presStyleCnt="5" custLinFactNeighborY="-1587"/>
      <dgm:spPr/>
    </dgm:pt>
    <dgm:pt modelId="{8D1186AB-D178-4992-A29B-D29D106E9F5C}" type="pres">
      <dgm:prSet presAssocID="{EF145E24-3FB8-4A03-8DE1-C1207A9123B4}" presName="img" presStyleLbl="fgImgPlace1" presStyleIdx="1" presStyleCnt="5"/>
      <dgm:spPr>
        <a:blipFill rotWithShape="0">
          <a:blip xmlns:r="http://schemas.openxmlformats.org/officeDocument/2006/relationships" r:embed="rId2"/>
          <a:stretch>
            <a:fillRect/>
          </a:stretch>
        </a:blipFill>
      </dgm:spPr>
    </dgm:pt>
    <dgm:pt modelId="{F167C135-E37C-441A-AF7E-063C2512B269}" type="pres">
      <dgm:prSet presAssocID="{EF145E24-3FB8-4A03-8DE1-C1207A9123B4}" presName="text" presStyleLbl="node1" presStyleIdx="1" presStyleCnt="5">
        <dgm:presLayoutVars>
          <dgm:bulletEnabled val="1"/>
        </dgm:presLayoutVars>
      </dgm:prSet>
      <dgm:spPr/>
    </dgm:pt>
    <dgm:pt modelId="{3E619295-E57A-444F-A944-ADE67D2189D3}" type="pres">
      <dgm:prSet presAssocID="{30B25BCE-BCB0-4D86-B031-013B21DDC110}" presName="spacer" presStyleCnt="0"/>
      <dgm:spPr/>
    </dgm:pt>
    <dgm:pt modelId="{00869DD3-7AB3-449A-8CA3-0696C126CF8B}" type="pres">
      <dgm:prSet presAssocID="{A7BE7445-704E-406F-BEC7-73C286987736}" presName="comp" presStyleCnt="0"/>
      <dgm:spPr/>
    </dgm:pt>
    <dgm:pt modelId="{8A4A0BDC-78D5-4F86-AD75-50A3CDA225C2}" type="pres">
      <dgm:prSet presAssocID="{A7BE7445-704E-406F-BEC7-73C286987736}" presName="box" presStyleLbl="node1" presStyleIdx="2" presStyleCnt="5"/>
      <dgm:spPr/>
    </dgm:pt>
    <dgm:pt modelId="{DDE70442-1A9A-465E-BF99-3173CF05A33B}" type="pres">
      <dgm:prSet presAssocID="{A7BE7445-704E-406F-BEC7-73C286987736}" presName="img" presStyleLbl="fgImgPlace1" presStyleIdx="2" presStyleCnt="5" custLinFactNeighborX="-163" custLinFactNeighborY="3338"/>
      <dgm:spPr>
        <a:blipFill rotWithShape="1">
          <a:blip xmlns:r="http://schemas.openxmlformats.org/officeDocument/2006/relationships" r:embed="rId3"/>
          <a:stretch>
            <a:fillRect/>
          </a:stretch>
        </a:blipFill>
      </dgm:spPr>
    </dgm:pt>
    <dgm:pt modelId="{7D3D911C-6E2C-48B6-B04B-8F53B0FDEFBC}" type="pres">
      <dgm:prSet presAssocID="{A7BE7445-704E-406F-BEC7-73C286987736}" presName="text" presStyleLbl="node1" presStyleIdx="2" presStyleCnt="5">
        <dgm:presLayoutVars>
          <dgm:bulletEnabled val="1"/>
        </dgm:presLayoutVars>
      </dgm:prSet>
      <dgm:spPr/>
    </dgm:pt>
    <dgm:pt modelId="{B824052C-F434-4203-93DD-BE671EE76356}" type="pres">
      <dgm:prSet presAssocID="{7348A358-4418-4D1C-9F0D-C0462A414FDD}" presName="spacer" presStyleCnt="0"/>
      <dgm:spPr/>
    </dgm:pt>
    <dgm:pt modelId="{3FC5C02C-3F81-4798-BA42-7E2EF6990D04}" type="pres">
      <dgm:prSet presAssocID="{41AD0116-76FE-4D19-BE73-8B8C3AC013EB}" presName="comp" presStyleCnt="0"/>
      <dgm:spPr/>
    </dgm:pt>
    <dgm:pt modelId="{39AE275B-0069-4843-B614-7FE5BF7C7035}" type="pres">
      <dgm:prSet presAssocID="{41AD0116-76FE-4D19-BE73-8B8C3AC013EB}" presName="box" presStyleLbl="node1" presStyleIdx="3" presStyleCnt="5"/>
      <dgm:spPr/>
    </dgm:pt>
    <dgm:pt modelId="{9DE10FFD-FD82-40CF-8D76-605F3DB86DFC}" type="pres">
      <dgm:prSet presAssocID="{41AD0116-76FE-4D19-BE73-8B8C3AC013EB}" presName="img" presStyleLbl="fgImgPlace1" presStyleIdx="3" presStyleCnt="5"/>
      <dgm:spPr>
        <a:blipFill rotWithShape="0">
          <a:blip xmlns:r="http://schemas.openxmlformats.org/officeDocument/2006/relationships" r:embed="rId4"/>
          <a:stretch>
            <a:fillRect/>
          </a:stretch>
        </a:blipFill>
      </dgm:spPr>
    </dgm:pt>
    <dgm:pt modelId="{20A444F1-09F1-4CD7-93AE-5336B262BC8D}" type="pres">
      <dgm:prSet presAssocID="{41AD0116-76FE-4D19-BE73-8B8C3AC013EB}" presName="text" presStyleLbl="node1" presStyleIdx="3" presStyleCnt="5">
        <dgm:presLayoutVars>
          <dgm:bulletEnabled val="1"/>
        </dgm:presLayoutVars>
      </dgm:prSet>
      <dgm:spPr/>
    </dgm:pt>
    <dgm:pt modelId="{A0C3D732-4523-43F0-BCFA-A0EA6883CF2A}" type="pres">
      <dgm:prSet presAssocID="{85686508-A58F-4EA9-84C7-0B5B319A6FA8}" presName="spacer" presStyleCnt="0"/>
      <dgm:spPr/>
    </dgm:pt>
    <dgm:pt modelId="{6BE02ADF-1A0F-431C-9290-EC211091656A}" type="pres">
      <dgm:prSet presAssocID="{1AC832E9-C458-4361-ACF7-E419951398DE}" presName="comp" presStyleCnt="0"/>
      <dgm:spPr/>
    </dgm:pt>
    <dgm:pt modelId="{CD247C49-C558-499B-AF1E-485D9C5A2AEB}" type="pres">
      <dgm:prSet presAssocID="{1AC832E9-C458-4361-ACF7-E419951398DE}" presName="box" presStyleLbl="node1" presStyleIdx="4" presStyleCnt="5"/>
      <dgm:spPr/>
    </dgm:pt>
    <dgm:pt modelId="{30EA771A-1DC8-4F46-9996-49D30798EC4C}" type="pres">
      <dgm:prSet presAssocID="{1AC832E9-C458-4361-ACF7-E419951398DE}" presName="img" presStyleLbl="fgImgPlace1" presStyleIdx="4" presStyleCnt="5"/>
      <dgm:spPr>
        <a:blipFill rotWithShape="0">
          <a:blip xmlns:r="http://schemas.openxmlformats.org/officeDocument/2006/relationships" r:embed="rId5"/>
          <a:stretch>
            <a:fillRect/>
          </a:stretch>
        </a:blipFill>
      </dgm:spPr>
    </dgm:pt>
    <dgm:pt modelId="{C7B43C83-60CA-4F3E-8E55-9412B10363CD}" type="pres">
      <dgm:prSet presAssocID="{1AC832E9-C458-4361-ACF7-E419951398DE}" presName="text" presStyleLbl="node1" presStyleIdx="4" presStyleCnt="5">
        <dgm:presLayoutVars>
          <dgm:bulletEnabled val="1"/>
        </dgm:presLayoutVars>
      </dgm:prSet>
      <dgm:spPr/>
    </dgm:pt>
  </dgm:ptLst>
  <dgm:cxnLst>
    <dgm:cxn modelId="{A4206109-0692-45DB-9811-4CD3B7E36CD1}" type="presOf" srcId="{C2C8B241-4BB0-4DB5-9822-F6F21BE27FF7}" destId="{9DDB6123-B5B4-409A-8BC7-214AE2FE9546}" srcOrd="1" destOrd="0" presId="urn:microsoft.com/office/officeart/2005/8/layout/vList4#3"/>
    <dgm:cxn modelId="{7F952E2A-84DC-46F6-B292-EDEB1999D54C}" type="presOf" srcId="{1AC832E9-C458-4361-ACF7-E419951398DE}" destId="{C7B43C83-60CA-4F3E-8E55-9412B10363CD}" srcOrd="1" destOrd="0" presId="urn:microsoft.com/office/officeart/2005/8/layout/vList4#3"/>
    <dgm:cxn modelId="{E1B9EC32-C774-4308-B637-94601D78B0E6}" srcId="{4B81D37A-E065-45A6-B974-6F8E30215559}" destId="{A7BE7445-704E-406F-BEC7-73C286987736}" srcOrd="2" destOrd="0" parTransId="{870994FC-0493-41EB-AAE9-4FF20EAF1B41}" sibTransId="{7348A358-4418-4D1C-9F0D-C0462A414FDD}"/>
    <dgm:cxn modelId="{A2EAA133-CF55-43BB-8316-F69E95B4DB1C}" type="presOf" srcId="{EF145E24-3FB8-4A03-8DE1-C1207A9123B4}" destId="{D99EC858-2A4F-4106-9F9C-360AEBB22762}" srcOrd="0" destOrd="0" presId="urn:microsoft.com/office/officeart/2005/8/layout/vList4#3"/>
    <dgm:cxn modelId="{9334C472-6960-4D25-AED4-A52E0EBB08FF}" type="presOf" srcId="{1AC832E9-C458-4361-ACF7-E419951398DE}" destId="{CD247C49-C558-499B-AF1E-485D9C5A2AEB}" srcOrd="0" destOrd="0" presId="urn:microsoft.com/office/officeart/2005/8/layout/vList4#3"/>
    <dgm:cxn modelId="{4E393759-E581-46DE-9F32-EFCB6EE623FD}" srcId="{4B81D37A-E065-45A6-B974-6F8E30215559}" destId="{C2C8B241-4BB0-4DB5-9822-F6F21BE27FF7}" srcOrd="0" destOrd="0" parTransId="{E60FAB08-BE83-47B2-A2D5-18C4DC0C214C}" sibTransId="{083EC215-D81A-4855-93A4-59B959173533}"/>
    <dgm:cxn modelId="{34E0318E-7F30-4206-884C-8E38487B7371}" type="presOf" srcId="{41AD0116-76FE-4D19-BE73-8B8C3AC013EB}" destId="{39AE275B-0069-4843-B614-7FE5BF7C7035}" srcOrd="0" destOrd="0" presId="urn:microsoft.com/office/officeart/2005/8/layout/vList4#3"/>
    <dgm:cxn modelId="{EED62F92-A012-4A21-A123-DB43D6973408}" type="presOf" srcId="{A7BE7445-704E-406F-BEC7-73C286987736}" destId="{8A4A0BDC-78D5-4F86-AD75-50A3CDA225C2}" srcOrd="0" destOrd="0" presId="urn:microsoft.com/office/officeart/2005/8/layout/vList4#3"/>
    <dgm:cxn modelId="{72E74597-E87B-4A5E-A302-10E6C7585886}" type="presOf" srcId="{EF145E24-3FB8-4A03-8DE1-C1207A9123B4}" destId="{F167C135-E37C-441A-AF7E-063C2512B269}" srcOrd="1" destOrd="0" presId="urn:microsoft.com/office/officeart/2005/8/layout/vList4#3"/>
    <dgm:cxn modelId="{2BDC35AA-8EED-4F68-A285-C83E56C1DFB6}" srcId="{4B81D37A-E065-45A6-B974-6F8E30215559}" destId="{EF145E24-3FB8-4A03-8DE1-C1207A9123B4}" srcOrd="1" destOrd="0" parTransId="{8009567C-225B-4B40-A48F-BD52BEA70363}" sibTransId="{30B25BCE-BCB0-4D86-B031-013B21DDC110}"/>
    <dgm:cxn modelId="{E15C14BB-222F-4F66-A311-DFD08E6A906B}" type="presOf" srcId="{C2C8B241-4BB0-4DB5-9822-F6F21BE27FF7}" destId="{6F358781-7243-4BCB-9AE0-46DC03A3E3E9}" srcOrd="0" destOrd="0" presId="urn:microsoft.com/office/officeart/2005/8/layout/vList4#3"/>
    <dgm:cxn modelId="{B6828AC0-46D0-492D-88D1-37DD774EF6E9}" srcId="{4B81D37A-E065-45A6-B974-6F8E30215559}" destId="{41AD0116-76FE-4D19-BE73-8B8C3AC013EB}" srcOrd="3" destOrd="0" parTransId="{B7B976FA-898F-4AAF-870C-C47F044B0A8F}" sibTransId="{85686508-A58F-4EA9-84C7-0B5B319A6FA8}"/>
    <dgm:cxn modelId="{B14EC8CC-773B-4A1B-BE0A-84950C86357E}" type="presOf" srcId="{41AD0116-76FE-4D19-BE73-8B8C3AC013EB}" destId="{20A444F1-09F1-4CD7-93AE-5336B262BC8D}" srcOrd="1" destOrd="0" presId="urn:microsoft.com/office/officeart/2005/8/layout/vList4#3"/>
    <dgm:cxn modelId="{9BAFB1E5-7EC6-4011-A597-CD806F831790}" srcId="{4B81D37A-E065-45A6-B974-6F8E30215559}" destId="{1AC832E9-C458-4361-ACF7-E419951398DE}" srcOrd="4" destOrd="0" parTransId="{875A977A-EF1E-4ED1-84A1-90D1240B7FA1}" sibTransId="{DB06B769-8B0C-421F-9290-6FE4396FCE3D}"/>
    <dgm:cxn modelId="{5487A8F0-D0BB-41B0-AFEE-28F8202567EF}" type="presOf" srcId="{A7BE7445-704E-406F-BEC7-73C286987736}" destId="{7D3D911C-6E2C-48B6-B04B-8F53B0FDEFBC}" srcOrd="1" destOrd="0" presId="urn:microsoft.com/office/officeart/2005/8/layout/vList4#3"/>
    <dgm:cxn modelId="{3B3EA5F8-D900-431D-9FCE-6E37139907F6}" type="presOf" srcId="{4B81D37A-E065-45A6-B974-6F8E30215559}" destId="{6F1E6528-B76B-4985-A24E-45C8E78409B1}" srcOrd="0" destOrd="0" presId="urn:microsoft.com/office/officeart/2005/8/layout/vList4#3"/>
    <dgm:cxn modelId="{D3CB472F-FD9C-49E3-8D85-BD18D39257FE}" type="presParOf" srcId="{6F1E6528-B76B-4985-A24E-45C8E78409B1}" destId="{28648D4F-EB9E-4C80-B2D5-301D8A57F87A}" srcOrd="0" destOrd="0" presId="urn:microsoft.com/office/officeart/2005/8/layout/vList4#3"/>
    <dgm:cxn modelId="{BFB34767-873F-495F-9666-131E83213A53}" type="presParOf" srcId="{28648D4F-EB9E-4C80-B2D5-301D8A57F87A}" destId="{6F358781-7243-4BCB-9AE0-46DC03A3E3E9}" srcOrd="0" destOrd="0" presId="urn:microsoft.com/office/officeart/2005/8/layout/vList4#3"/>
    <dgm:cxn modelId="{0CA7E6DA-15AD-4513-8D87-8C0F0F49B36D}" type="presParOf" srcId="{28648D4F-EB9E-4C80-B2D5-301D8A57F87A}" destId="{410F16BA-E9CD-4F32-A942-314E9EB346DD}" srcOrd="1" destOrd="0" presId="urn:microsoft.com/office/officeart/2005/8/layout/vList4#3"/>
    <dgm:cxn modelId="{3A76F249-7D25-4F55-8629-E4D20DDC9E92}" type="presParOf" srcId="{28648D4F-EB9E-4C80-B2D5-301D8A57F87A}" destId="{9DDB6123-B5B4-409A-8BC7-214AE2FE9546}" srcOrd="2" destOrd="0" presId="urn:microsoft.com/office/officeart/2005/8/layout/vList4#3"/>
    <dgm:cxn modelId="{69B0D727-EDD8-4187-BF10-63FE4C4BD361}" type="presParOf" srcId="{6F1E6528-B76B-4985-A24E-45C8E78409B1}" destId="{E82A32EC-F125-46C0-9819-F22C57B2C575}" srcOrd="1" destOrd="0" presId="urn:microsoft.com/office/officeart/2005/8/layout/vList4#3"/>
    <dgm:cxn modelId="{6E189D62-7D90-4134-A162-8B8035D6D606}" type="presParOf" srcId="{6F1E6528-B76B-4985-A24E-45C8E78409B1}" destId="{1C1686A4-105B-45B3-9DFD-B6F008601F33}" srcOrd="2" destOrd="0" presId="urn:microsoft.com/office/officeart/2005/8/layout/vList4#3"/>
    <dgm:cxn modelId="{2C67D485-83C9-452A-A1CE-567509A2E3A4}" type="presParOf" srcId="{1C1686A4-105B-45B3-9DFD-B6F008601F33}" destId="{D99EC858-2A4F-4106-9F9C-360AEBB22762}" srcOrd="0" destOrd="0" presId="urn:microsoft.com/office/officeart/2005/8/layout/vList4#3"/>
    <dgm:cxn modelId="{3B16C146-A297-4202-BBEA-241B1A4D8245}" type="presParOf" srcId="{1C1686A4-105B-45B3-9DFD-B6F008601F33}" destId="{8D1186AB-D178-4992-A29B-D29D106E9F5C}" srcOrd="1" destOrd="0" presId="urn:microsoft.com/office/officeart/2005/8/layout/vList4#3"/>
    <dgm:cxn modelId="{7379D151-43C3-4AF0-AF6B-150272CD18F1}" type="presParOf" srcId="{1C1686A4-105B-45B3-9DFD-B6F008601F33}" destId="{F167C135-E37C-441A-AF7E-063C2512B269}" srcOrd="2" destOrd="0" presId="urn:microsoft.com/office/officeart/2005/8/layout/vList4#3"/>
    <dgm:cxn modelId="{4C154C34-E293-4A4C-9372-BF05EA70CFA5}" type="presParOf" srcId="{6F1E6528-B76B-4985-A24E-45C8E78409B1}" destId="{3E619295-E57A-444F-A944-ADE67D2189D3}" srcOrd="3" destOrd="0" presId="urn:microsoft.com/office/officeart/2005/8/layout/vList4#3"/>
    <dgm:cxn modelId="{27E8DDE9-47BA-4B58-AD8B-D997F9B177BA}" type="presParOf" srcId="{6F1E6528-B76B-4985-A24E-45C8E78409B1}" destId="{00869DD3-7AB3-449A-8CA3-0696C126CF8B}" srcOrd="4" destOrd="0" presId="urn:microsoft.com/office/officeart/2005/8/layout/vList4#3"/>
    <dgm:cxn modelId="{EFBACAF4-C65C-4244-BD74-16B168E24B41}" type="presParOf" srcId="{00869DD3-7AB3-449A-8CA3-0696C126CF8B}" destId="{8A4A0BDC-78D5-4F86-AD75-50A3CDA225C2}" srcOrd="0" destOrd="0" presId="urn:microsoft.com/office/officeart/2005/8/layout/vList4#3"/>
    <dgm:cxn modelId="{E40A415F-E198-4A2D-8438-50690470AB9D}" type="presParOf" srcId="{00869DD3-7AB3-449A-8CA3-0696C126CF8B}" destId="{DDE70442-1A9A-465E-BF99-3173CF05A33B}" srcOrd="1" destOrd="0" presId="urn:microsoft.com/office/officeart/2005/8/layout/vList4#3"/>
    <dgm:cxn modelId="{7D077A80-4B2E-4C99-AE39-22E3C2D875C4}" type="presParOf" srcId="{00869DD3-7AB3-449A-8CA3-0696C126CF8B}" destId="{7D3D911C-6E2C-48B6-B04B-8F53B0FDEFBC}" srcOrd="2" destOrd="0" presId="urn:microsoft.com/office/officeart/2005/8/layout/vList4#3"/>
    <dgm:cxn modelId="{1D2C3D4D-E271-42D2-ACC9-778D0F21A4DC}" type="presParOf" srcId="{6F1E6528-B76B-4985-A24E-45C8E78409B1}" destId="{B824052C-F434-4203-93DD-BE671EE76356}" srcOrd="5" destOrd="0" presId="urn:microsoft.com/office/officeart/2005/8/layout/vList4#3"/>
    <dgm:cxn modelId="{77C9541F-0C44-472D-A1DB-01871A2A119F}" type="presParOf" srcId="{6F1E6528-B76B-4985-A24E-45C8E78409B1}" destId="{3FC5C02C-3F81-4798-BA42-7E2EF6990D04}" srcOrd="6" destOrd="0" presId="urn:microsoft.com/office/officeart/2005/8/layout/vList4#3"/>
    <dgm:cxn modelId="{9BB17658-0A64-40B1-8A26-F76A481F421D}" type="presParOf" srcId="{3FC5C02C-3F81-4798-BA42-7E2EF6990D04}" destId="{39AE275B-0069-4843-B614-7FE5BF7C7035}" srcOrd="0" destOrd="0" presId="urn:microsoft.com/office/officeart/2005/8/layout/vList4#3"/>
    <dgm:cxn modelId="{C587969B-A1AE-4FA8-AD14-9507769202AD}" type="presParOf" srcId="{3FC5C02C-3F81-4798-BA42-7E2EF6990D04}" destId="{9DE10FFD-FD82-40CF-8D76-605F3DB86DFC}" srcOrd="1" destOrd="0" presId="urn:microsoft.com/office/officeart/2005/8/layout/vList4#3"/>
    <dgm:cxn modelId="{9106B27B-11A5-448A-AF04-868AC1630441}" type="presParOf" srcId="{3FC5C02C-3F81-4798-BA42-7E2EF6990D04}" destId="{20A444F1-09F1-4CD7-93AE-5336B262BC8D}" srcOrd="2" destOrd="0" presId="urn:microsoft.com/office/officeart/2005/8/layout/vList4#3"/>
    <dgm:cxn modelId="{DCFCF2C9-33C9-4EDC-A1AB-7FB4B7DA37FA}" type="presParOf" srcId="{6F1E6528-B76B-4985-A24E-45C8E78409B1}" destId="{A0C3D732-4523-43F0-BCFA-A0EA6883CF2A}" srcOrd="7" destOrd="0" presId="urn:microsoft.com/office/officeart/2005/8/layout/vList4#3"/>
    <dgm:cxn modelId="{B981F9EB-A73F-443A-B7B0-BFA5C5921706}" type="presParOf" srcId="{6F1E6528-B76B-4985-A24E-45C8E78409B1}" destId="{6BE02ADF-1A0F-431C-9290-EC211091656A}" srcOrd="8" destOrd="0" presId="urn:microsoft.com/office/officeart/2005/8/layout/vList4#3"/>
    <dgm:cxn modelId="{F4C79066-37B3-47E4-BB9C-45E99C0B7D24}" type="presParOf" srcId="{6BE02ADF-1A0F-431C-9290-EC211091656A}" destId="{CD247C49-C558-499B-AF1E-485D9C5A2AEB}" srcOrd="0" destOrd="0" presId="urn:microsoft.com/office/officeart/2005/8/layout/vList4#3"/>
    <dgm:cxn modelId="{460AECBF-11A6-437B-8755-4E0886B5CCBC}" type="presParOf" srcId="{6BE02ADF-1A0F-431C-9290-EC211091656A}" destId="{30EA771A-1DC8-4F46-9996-49D30798EC4C}" srcOrd="1" destOrd="0" presId="urn:microsoft.com/office/officeart/2005/8/layout/vList4#3"/>
    <dgm:cxn modelId="{F77FB644-BACF-4EBB-996D-7BFAD9BD3B43}" type="presParOf" srcId="{6BE02ADF-1A0F-431C-9290-EC211091656A}" destId="{C7B43C83-60CA-4F3E-8E55-9412B10363CD}" srcOrd="2" destOrd="0" presId="urn:microsoft.com/office/officeart/2005/8/layout/vList4#3"/>
  </dgm:cxnLst>
  <dgm:bg>
    <a:noFill/>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B81D37A-E065-45A6-B974-6F8E30215559}" type="doc">
      <dgm:prSet loTypeId="urn:microsoft.com/office/officeart/2005/8/layout/vList4#3" loCatId="list" qsTypeId="urn:microsoft.com/office/officeart/2005/8/quickstyle/simple1" qsCatId="simple" csTypeId="urn:microsoft.com/office/officeart/2005/8/colors/accent1_2" csCatId="accent1" phldr="1"/>
      <dgm:spPr/>
      <dgm:t>
        <a:bodyPr/>
        <a:lstStyle/>
        <a:p>
          <a:endParaRPr lang="es-ES"/>
        </a:p>
      </dgm:t>
    </dgm:pt>
    <dgm:pt modelId="{C2C8B241-4BB0-4DB5-9822-F6F21BE27FF7}">
      <dgm:prSet phldrT="[Texto]" custT="1"/>
      <dgm:spPr>
        <a:solidFill>
          <a:schemeClr val="accent5">
            <a:lumMod val="20000"/>
            <a:lumOff val="80000"/>
          </a:schemeClr>
        </a:solidFill>
        <a:ln>
          <a:solidFill>
            <a:schemeClr val="accent1">
              <a:lumMod val="75000"/>
            </a:schemeClr>
          </a:solidFill>
        </a:ln>
      </dgm:spPr>
      <dgm:t>
        <a:bodyPr/>
        <a:lstStyle/>
        <a:p>
          <a:r>
            <a:rPr lang="en-US" sz="1600" b="1" dirty="0">
              <a:solidFill>
                <a:schemeClr val="tx1"/>
              </a:solidFill>
              <a:latin typeface="+mj-lt"/>
            </a:rPr>
            <a:t>IMPROTEC. Implementation and </a:t>
          </a:r>
          <a:r>
            <a:rPr lang="en-US" sz="1600" b="1" dirty="0" err="1">
              <a:solidFill>
                <a:schemeClr val="tx1"/>
              </a:solidFill>
              <a:latin typeface="+mj-lt"/>
            </a:rPr>
            <a:t>optimisation</a:t>
          </a:r>
          <a:r>
            <a:rPr lang="en-US" sz="1600" b="1" dirty="0">
              <a:solidFill>
                <a:schemeClr val="tx1"/>
              </a:solidFill>
              <a:latin typeface="+mj-lt"/>
            </a:rPr>
            <a:t> of technological processes to improve the competitiveness of agri-food products from Extremadura.</a:t>
          </a:r>
          <a:endParaRPr lang="es-ES" sz="1600" dirty="0">
            <a:solidFill>
              <a:schemeClr val="tx1"/>
            </a:solidFill>
            <a:latin typeface="+mj-lt"/>
          </a:endParaRPr>
        </a:p>
      </dgm:t>
    </dgm:pt>
    <dgm:pt modelId="{E60FAB08-BE83-47B2-A2D5-18C4DC0C214C}" type="parTrans" cxnId="{4E393759-E581-46DE-9F32-EFCB6EE623FD}">
      <dgm:prSet/>
      <dgm:spPr/>
      <dgm:t>
        <a:bodyPr/>
        <a:lstStyle/>
        <a:p>
          <a:endParaRPr lang="es-ES"/>
        </a:p>
      </dgm:t>
    </dgm:pt>
    <dgm:pt modelId="{083EC215-D81A-4855-93A4-59B959173533}" type="sibTrans" cxnId="{4E393759-E581-46DE-9F32-EFCB6EE623FD}">
      <dgm:prSet/>
      <dgm:spPr/>
      <dgm:t>
        <a:bodyPr/>
        <a:lstStyle/>
        <a:p>
          <a:endParaRPr lang="es-ES"/>
        </a:p>
      </dgm:t>
    </dgm:pt>
    <dgm:pt modelId="{EF145E24-3FB8-4A03-8DE1-C1207A9123B4}">
      <dgm:prSet phldrT="[Texto]" custT="1"/>
      <dgm:spPr>
        <a:solidFill>
          <a:schemeClr val="accent5">
            <a:lumMod val="20000"/>
            <a:lumOff val="80000"/>
          </a:schemeClr>
        </a:solidFill>
        <a:ln>
          <a:solidFill>
            <a:schemeClr val="accent1">
              <a:lumMod val="75000"/>
            </a:schemeClr>
          </a:solidFill>
        </a:ln>
      </dgm:spPr>
      <dgm:t>
        <a:bodyPr/>
        <a:lstStyle/>
        <a:p>
          <a:r>
            <a:rPr lang="en-US" sz="1600" b="1" dirty="0">
              <a:solidFill>
                <a:schemeClr val="tx1"/>
              </a:solidFill>
              <a:latin typeface="+mj-lt"/>
            </a:rPr>
            <a:t>CRUCIFOOD. </a:t>
          </a:r>
          <a:r>
            <a:rPr lang="en-US" sz="1600" b="1" dirty="0" err="1">
              <a:solidFill>
                <a:schemeClr val="tx1"/>
              </a:solidFill>
              <a:latin typeface="+mj-lt"/>
            </a:rPr>
            <a:t>Revalorisation</a:t>
          </a:r>
          <a:r>
            <a:rPr lang="en-US" sz="1600" b="1" dirty="0">
              <a:solidFill>
                <a:schemeClr val="tx1"/>
              </a:solidFill>
              <a:latin typeface="+mj-lt"/>
            </a:rPr>
            <a:t> of by-products and co-products from the brassica vegetable processing industry for application as food additives and/or in active packaging.</a:t>
          </a:r>
          <a:endParaRPr lang="es-ES" sz="1600" dirty="0">
            <a:solidFill>
              <a:schemeClr val="tx1"/>
            </a:solidFill>
            <a:latin typeface="+mj-lt"/>
          </a:endParaRPr>
        </a:p>
      </dgm:t>
    </dgm:pt>
    <dgm:pt modelId="{8009567C-225B-4B40-A48F-BD52BEA70363}" type="parTrans" cxnId="{2BDC35AA-8EED-4F68-A285-C83E56C1DFB6}">
      <dgm:prSet/>
      <dgm:spPr/>
      <dgm:t>
        <a:bodyPr/>
        <a:lstStyle/>
        <a:p>
          <a:endParaRPr lang="es-ES"/>
        </a:p>
      </dgm:t>
    </dgm:pt>
    <dgm:pt modelId="{30B25BCE-BCB0-4D86-B031-013B21DDC110}" type="sibTrans" cxnId="{2BDC35AA-8EED-4F68-A285-C83E56C1DFB6}">
      <dgm:prSet/>
      <dgm:spPr/>
      <dgm:t>
        <a:bodyPr/>
        <a:lstStyle/>
        <a:p>
          <a:endParaRPr lang="es-ES"/>
        </a:p>
      </dgm:t>
    </dgm:pt>
    <dgm:pt modelId="{A7BE7445-704E-406F-BEC7-73C286987736}">
      <dgm:prSet phldrT="[Texto]" custT="1"/>
      <dgm:spPr>
        <a:solidFill>
          <a:schemeClr val="accent5">
            <a:lumMod val="20000"/>
            <a:lumOff val="80000"/>
          </a:schemeClr>
        </a:solidFill>
        <a:ln>
          <a:solidFill>
            <a:schemeClr val="accent1">
              <a:lumMod val="75000"/>
            </a:schemeClr>
          </a:solidFill>
        </a:ln>
      </dgm:spPr>
      <dgm:t>
        <a:bodyPr/>
        <a:lstStyle/>
        <a:p>
          <a:r>
            <a:rPr lang="en-US" sz="1600" b="1" dirty="0">
              <a:solidFill>
                <a:schemeClr val="tx1"/>
              </a:solidFill>
              <a:latin typeface="+mj-lt"/>
            </a:rPr>
            <a:t>MEAT. Strategy for the development of a comprehensive plan for the study, dissemination and application of R&amp;D&amp;I in the meat sector in Extremadura.</a:t>
          </a:r>
          <a:endParaRPr lang="es-ES" sz="1600" dirty="0">
            <a:solidFill>
              <a:schemeClr val="tx1"/>
            </a:solidFill>
            <a:latin typeface="+mj-lt"/>
          </a:endParaRPr>
        </a:p>
      </dgm:t>
    </dgm:pt>
    <dgm:pt modelId="{870994FC-0493-41EB-AAE9-4FF20EAF1B41}" type="parTrans" cxnId="{E1B9EC32-C774-4308-B637-94601D78B0E6}">
      <dgm:prSet/>
      <dgm:spPr/>
      <dgm:t>
        <a:bodyPr/>
        <a:lstStyle/>
        <a:p>
          <a:endParaRPr lang="es-ES"/>
        </a:p>
      </dgm:t>
    </dgm:pt>
    <dgm:pt modelId="{7348A358-4418-4D1C-9F0D-C0462A414FDD}" type="sibTrans" cxnId="{E1B9EC32-C774-4308-B637-94601D78B0E6}">
      <dgm:prSet/>
      <dgm:spPr/>
      <dgm:t>
        <a:bodyPr/>
        <a:lstStyle/>
        <a:p>
          <a:endParaRPr lang="es-ES"/>
        </a:p>
      </dgm:t>
    </dgm:pt>
    <dgm:pt modelId="{41AD0116-76FE-4D19-BE73-8B8C3AC013EB}">
      <dgm:prSet phldrT="[Texto]" custT="1"/>
      <dgm:spPr>
        <a:solidFill>
          <a:schemeClr val="accent5">
            <a:lumMod val="20000"/>
            <a:lumOff val="80000"/>
          </a:schemeClr>
        </a:solidFill>
        <a:ln>
          <a:solidFill>
            <a:schemeClr val="accent1">
              <a:lumMod val="75000"/>
            </a:schemeClr>
          </a:solidFill>
        </a:ln>
      </dgm:spPr>
      <dgm:t>
        <a:bodyPr/>
        <a:lstStyle/>
        <a:p>
          <a:r>
            <a:rPr lang="en-US" sz="1600" b="1" dirty="0">
              <a:solidFill>
                <a:schemeClr val="tx1"/>
              </a:solidFill>
              <a:latin typeface="+mj-lt"/>
            </a:rPr>
            <a:t>COPLAGAN. Improvement of livestock production in extensive systems through the use of natural food supplements.</a:t>
          </a:r>
          <a:endParaRPr lang="es-ES" sz="1600" dirty="0">
            <a:solidFill>
              <a:schemeClr val="tx1"/>
            </a:solidFill>
            <a:latin typeface="+mj-lt"/>
          </a:endParaRPr>
        </a:p>
      </dgm:t>
    </dgm:pt>
    <dgm:pt modelId="{B7B976FA-898F-4AAF-870C-C47F044B0A8F}" type="parTrans" cxnId="{B6828AC0-46D0-492D-88D1-37DD774EF6E9}">
      <dgm:prSet/>
      <dgm:spPr/>
      <dgm:t>
        <a:bodyPr/>
        <a:lstStyle/>
        <a:p>
          <a:endParaRPr lang="es-ES"/>
        </a:p>
      </dgm:t>
    </dgm:pt>
    <dgm:pt modelId="{85686508-A58F-4EA9-84C7-0B5B319A6FA8}" type="sibTrans" cxnId="{B6828AC0-46D0-492D-88D1-37DD774EF6E9}">
      <dgm:prSet/>
      <dgm:spPr/>
      <dgm:t>
        <a:bodyPr/>
        <a:lstStyle/>
        <a:p>
          <a:endParaRPr lang="es-ES"/>
        </a:p>
      </dgm:t>
    </dgm:pt>
    <dgm:pt modelId="{1AC832E9-C458-4361-ACF7-E419951398DE}">
      <dgm:prSet phldrT="[Texto]" custT="1"/>
      <dgm:spPr>
        <a:solidFill>
          <a:schemeClr val="accent5">
            <a:lumMod val="20000"/>
            <a:lumOff val="80000"/>
          </a:schemeClr>
        </a:solidFill>
        <a:ln>
          <a:solidFill>
            <a:schemeClr val="accent1">
              <a:lumMod val="75000"/>
            </a:schemeClr>
          </a:solidFill>
        </a:ln>
      </dgm:spPr>
      <dgm:t>
        <a:bodyPr/>
        <a:lstStyle/>
        <a:p>
          <a:r>
            <a:rPr lang="en-US" sz="1600" b="1" dirty="0">
              <a:solidFill>
                <a:schemeClr val="tx1"/>
              </a:solidFill>
              <a:latin typeface="+mj-lt"/>
            </a:rPr>
            <a:t>ALTEBIOTIC. Alternatives to the use of antibiotics in different production phases of extensive livestock species, as a preventive against bacterial and parasitic diseases: economic and health impact on the welfare of these livestock farms</a:t>
          </a:r>
          <a:endParaRPr lang="es-ES" sz="1600" dirty="0">
            <a:solidFill>
              <a:schemeClr val="tx1"/>
            </a:solidFill>
            <a:latin typeface="+mj-lt"/>
          </a:endParaRPr>
        </a:p>
      </dgm:t>
    </dgm:pt>
    <dgm:pt modelId="{875A977A-EF1E-4ED1-84A1-90D1240B7FA1}" type="parTrans" cxnId="{9BAFB1E5-7EC6-4011-A597-CD806F831790}">
      <dgm:prSet/>
      <dgm:spPr/>
      <dgm:t>
        <a:bodyPr/>
        <a:lstStyle/>
        <a:p>
          <a:endParaRPr lang="es-ES"/>
        </a:p>
      </dgm:t>
    </dgm:pt>
    <dgm:pt modelId="{DB06B769-8B0C-421F-9290-6FE4396FCE3D}" type="sibTrans" cxnId="{9BAFB1E5-7EC6-4011-A597-CD806F831790}">
      <dgm:prSet/>
      <dgm:spPr/>
      <dgm:t>
        <a:bodyPr/>
        <a:lstStyle/>
        <a:p>
          <a:endParaRPr lang="es-ES"/>
        </a:p>
      </dgm:t>
    </dgm:pt>
    <dgm:pt modelId="{6F1E6528-B76B-4985-A24E-45C8E78409B1}" type="pres">
      <dgm:prSet presAssocID="{4B81D37A-E065-45A6-B974-6F8E30215559}" presName="linear" presStyleCnt="0">
        <dgm:presLayoutVars>
          <dgm:dir/>
          <dgm:resizeHandles val="exact"/>
        </dgm:presLayoutVars>
      </dgm:prSet>
      <dgm:spPr/>
    </dgm:pt>
    <dgm:pt modelId="{28648D4F-EB9E-4C80-B2D5-301D8A57F87A}" type="pres">
      <dgm:prSet presAssocID="{C2C8B241-4BB0-4DB5-9822-F6F21BE27FF7}" presName="comp" presStyleCnt="0"/>
      <dgm:spPr/>
    </dgm:pt>
    <dgm:pt modelId="{6F358781-7243-4BCB-9AE0-46DC03A3E3E9}" type="pres">
      <dgm:prSet presAssocID="{C2C8B241-4BB0-4DB5-9822-F6F21BE27FF7}" presName="box" presStyleLbl="node1" presStyleIdx="0" presStyleCnt="5" custLinFactNeighborY="-38822"/>
      <dgm:spPr/>
    </dgm:pt>
    <dgm:pt modelId="{410F16BA-E9CD-4F32-A942-314E9EB346DD}" type="pres">
      <dgm:prSet presAssocID="{C2C8B241-4BB0-4DB5-9822-F6F21BE27FF7}" presName="img" presStyleLbl="fgImgPlace1" presStyleIdx="0" presStyleCnt="5"/>
      <dgm:spPr>
        <a:blipFill rotWithShape="1">
          <a:blip xmlns:r="http://schemas.openxmlformats.org/officeDocument/2006/relationships" r:embed="rId1"/>
          <a:stretch>
            <a:fillRect/>
          </a:stretch>
        </a:blipFill>
      </dgm:spPr>
    </dgm:pt>
    <dgm:pt modelId="{9DDB6123-B5B4-409A-8BC7-214AE2FE9546}" type="pres">
      <dgm:prSet presAssocID="{C2C8B241-4BB0-4DB5-9822-F6F21BE27FF7}" presName="text" presStyleLbl="node1" presStyleIdx="0" presStyleCnt="5">
        <dgm:presLayoutVars>
          <dgm:bulletEnabled val="1"/>
        </dgm:presLayoutVars>
      </dgm:prSet>
      <dgm:spPr/>
    </dgm:pt>
    <dgm:pt modelId="{E82A32EC-F125-46C0-9819-F22C57B2C575}" type="pres">
      <dgm:prSet presAssocID="{083EC215-D81A-4855-93A4-59B959173533}" presName="spacer" presStyleCnt="0"/>
      <dgm:spPr/>
    </dgm:pt>
    <dgm:pt modelId="{1C1686A4-105B-45B3-9DFD-B6F008601F33}" type="pres">
      <dgm:prSet presAssocID="{EF145E24-3FB8-4A03-8DE1-C1207A9123B4}" presName="comp" presStyleCnt="0"/>
      <dgm:spPr/>
    </dgm:pt>
    <dgm:pt modelId="{D99EC858-2A4F-4106-9F9C-360AEBB22762}" type="pres">
      <dgm:prSet presAssocID="{EF145E24-3FB8-4A03-8DE1-C1207A9123B4}" presName="box" presStyleLbl="node1" presStyleIdx="1" presStyleCnt="5" custLinFactNeighborY="-1587"/>
      <dgm:spPr/>
    </dgm:pt>
    <dgm:pt modelId="{8D1186AB-D178-4992-A29B-D29D106E9F5C}" type="pres">
      <dgm:prSet presAssocID="{EF145E24-3FB8-4A03-8DE1-C1207A9123B4}" presName="img" presStyleLbl="fgImgPlace1" presStyleIdx="1" presStyleCnt="5"/>
      <dgm:spPr>
        <a:blipFill rotWithShape="1">
          <a:blip xmlns:r="http://schemas.openxmlformats.org/officeDocument/2006/relationships" r:embed="rId2"/>
          <a:stretch>
            <a:fillRect/>
          </a:stretch>
        </a:blipFill>
      </dgm:spPr>
    </dgm:pt>
    <dgm:pt modelId="{F167C135-E37C-441A-AF7E-063C2512B269}" type="pres">
      <dgm:prSet presAssocID="{EF145E24-3FB8-4A03-8DE1-C1207A9123B4}" presName="text" presStyleLbl="node1" presStyleIdx="1" presStyleCnt="5">
        <dgm:presLayoutVars>
          <dgm:bulletEnabled val="1"/>
        </dgm:presLayoutVars>
      </dgm:prSet>
      <dgm:spPr/>
    </dgm:pt>
    <dgm:pt modelId="{3E619295-E57A-444F-A944-ADE67D2189D3}" type="pres">
      <dgm:prSet presAssocID="{30B25BCE-BCB0-4D86-B031-013B21DDC110}" presName="spacer" presStyleCnt="0"/>
      <dgm:spPr/>
    </dgm:pt>
    <dgm:pt modelId="{00869DD3-7AB3-449A-8CA3-0696C126CF8B}" type="pres">
      <dgm:prSet presAssocID="{A7BE7445-704E-406F-BEC7-73C286987736}" presName="comp" presStyleCnt="0"/>
      <dgm:spPr/>
    </dgm:pt>
    <dgm:pt modelId="{8A4A0BDC-78D5-4F86-AD75-50A3CDA225C2}" type="pres">
      <dgm:prSet presAssocID="{A7BE7445-704E-406F-BEC7-73C286987736}" presName="box" presStyleLbl="node1" presStyleIdx="2" presStyleCnt="5"/>
      <dgm:spPr/>
    </dgm:pt>
    <dgm:pt modelId="{DDE70442-1A9A-465E-BF99-3173CF05A33B}" type="pres">
      <dgm:prSet presAssocID="{A7BE7445-704E-406F-BEC7-73C286987736}" presName="img" presStyleLbl="fgImgPlace1" presStyleIdx="2" presStyleCnt="5" custLinFactNeighborX="-163" custLinFactNeighborY="3338"/>
      <dgm:spPr>
        <a:blipFill rotWithShape="1">
          <a:blip xmlns:r="http://schemas.openxmlformats.org/officeDocument/2006/relationships" r:embed="rId3"/>
          <a:stretch>
            <a:fillRect/>
          </a:stretch>
        </a:blipFill>
      </dgm:spPr>
    </dgm:pt>
    <dgm:pt modelId="{7D3D911C-6E2C-48B6-B04B-8F53B0FDEFBC}" type="pres">
      <dgm:prSet presAssocID="{A7BE7445-704E-406F-BEC7-73C286987736}" presName="text" presStyleLbl="node1" presStyleIdx="2" presStyleCnt="5">
        <dgm:presLayoutVars>
          <dgm:bulletEnabled val="1"/>
        </dgm:presLayoutVars>
      </dgm:prSet>
      <dgm:spPr/>
    </dgm:pt>
    <dgm:pt modelId="{B824052C-F434-4203-93DD-BE671EE76356}" type="pres">
      <dgm:prSet presAssocID="{7348A358-4418-4D1C-9F0D-C0462A414FDD}" presName="spacer" presStyleCnt="0"/>
      <dgm:spPr/>
    </dgm:pt>
    <dgm:pt modelId="{3FC5C02C-3F81-4798-BA42-7E2EF6990D04}" type="pres">
      <dgm:prSet presAssocID="{41AD0116-76FE-4D19-BE73-8B8C3AC013EB}" presName="comp" presStyleCnt="0"/>
      <dgm:spPr/>
    </dgm:pt>
    <dgm:pt modelId="{39AE275B-0069-4843-B614-7FE5BF7C7035}" type="pres">
      <dgm:prSet presAssocID="{41AD0116-76FE-4D19-BE73-8B8C3AC013EB}" presName="box" presStyleLbl="node1" presStyleIdx="3" presStyleCnt="5"/>
      <dgm:spPr/>
    </dgm:pt>
    <dgm:pt modelId="{9DE10FFD-FD82-40CF-8D76-605F3DB86DFC}" type="pres">
      <dgm:prSet presAssocID="{41AD0116-76FE-4D19-BE73-8B8C3AC013EB}" presName="img" presStyleLbl="fgImgPlace1" presStyleIdx="3" presStyleCnt="5"/>
      <dgm:spPr>
        <a:blipFill rotWithShape="1">
          <a:blip xmlns:r="http://schemas.openxmlformats.org/officeDocument/2006/relationships" r:embed="rId4"/>
          <a:stretch>
            <a:fillRect/>
          </a:stretch>
        </a:blipFill>
      </dgm:spPr>
    </dgm:pt>
    <dgm:pt modelId="{20A444F1-09F1-4CD7-93AE-5336B262BC8D}" type="pres">
      <dgm:prSet presAssocID="{41AD0116-76FE-4D19-BE73-8B8C3AC013EB}" presName="text" presStyleLbl="node1" presStyleIdx="3" presStyleCnt="5">
        <dgm:presLayoutVars>
          <dgm:bulletEnabled val="1"/>
        </dgm:presLayoutVars>
      </dgm:prSet>
      <dgm:spPr/>
    </dgm:pt>
    <dgm:pt modelId="{A0C3D732-4523-43F0-BCFA-A0EA6883CF2A}" type="pres">
      <dgm:prSet presAssocID="{85686508-A58F-4EA9-84C7-0B5B319A6FA8}" presName="spacer" presStyleCnt="0"/>
      <dgm:spPr/>
    </dgm:pt>
    <dgm:pt modelId="{6BE02ADF-1A0F-431C-9290-EC211091656A}" type="pres">
      <dgm:prSet presAssocID="{1AC832E9-C458-4361-ACF7-E419951398DE}" presName="comp" presStyleCnt="0"/>
      <dgm:spPr/>
    </dgm:pt>
    <dgm:pt modelId="{CD247C49-C558-499B-AF1E-485D9C5A2AEB}" type="pres">
      <dgm:prSet presAssocID="{1AC832E9-C458-4361-ACF7-E419951398DE}" presName="box" presStyleLbl="node1" presStyleIdx="4" presStyleCnt="5"/>
      <dgm:spPr/>
    </dgm:pt>
    <dgm:pt modelId="{30EA771A-1DC8-4F46-9996-49D30798EC4C}" type="pres">
      <dgm:prSet presAssocID="{1AC832E9-C458-4361-ACF7-E419951398DE}" presName="img" presStyleLbl="fgImgPlace1" presStyleIdx="4" presStyleCnt="5"/>
      <dgm:spPr>
        <a:blipFill rotWithShape="1">
          <a:blip xmlns:r="http://schemas.openxmlformats.org/officeDocument/2006/relationships" r:embed="rId5"/>
          <a:stretch>
            <a:fillRect/>
          </a:stretch>
        </a:blipFill>
      </dgm:spPr>
    </dgm:pt>
    <dgm:pt modelId="{C7B43C83-60CA-4F3E-8E55-9412B10363CD}" type="pres">
      <dgm:prSet presAssocID="{1AC832E9-C458-4361-ACF7-E419951398DE}" presName="text" presStyleLbl="node1" presStyleIdx="4" presStyleCnt="5">
        <dgm:presLayoutVars>
          <dgm:bulletEnabled val="1"/>
        </dgm:presLayoutVars>
      </dgm:prSet>
      <dgm:spPr/>
    </dgm:pt>
  </dgm:ptLst>
  <dgm:cxnLst>
    <dgm:cxn modelId="{13EE4001-859E-4B1B-8836-E434427C901D}" type="presOf" srcId="{C2C8B241-4BB0-4DB5-9822-F6F21BE27FF7}" destId="{9DDB6123-B5B4-409A-8BC7-214AE2FE9546}" srcOrd="1" destOrd="0" presId="urn:microsoft.com/office/officeart/2005/8/layout/vList4#3"/>
    <dgm:cxn modelId="{5755D613-DC90-42A3-A52E-50973F578508}" type="presOf" srcId="{41AD0116-76FE-4D19-BE73-8B8C3AC013EB}" destId="{20A444F1-09F1-4CD7-93AE-5336B262BC8D}" srcOrd="1" destOrd="0" presId="urn:microsoft.com/office/officeart/2005/8/layout/vList4#3"/>
    <dgm:cxn modelId="{18A3F016-7552-4EC2-988E-5B2E15CAE2B9}" type="presOf" srcId="{C2C8B241-4BB0-4DB5-9822-F6F21BE27FF7}" destId="{6F358781-7243-4BCB-9AE0-46DC03A3E3E9}" srcOrd="0" destOrd="0" presId="urn:microsoft.com/office/officeart/2005/8/layout/vList4#3"/>
    <dgm:cxn modelId="{21517B1F-0D48-4661-B1F6-C5CFC8D7E515}" type="presOf" srcId="{EF145E24-3FB8-4A03-8DE1-C1207A9123B4}" destId="{F167C135-E37C-441A-AF7E-063C2512B269}" srcOrd="1" destOrd="0" presId="urn:microsoft.com/office/officeart/2005/8/layout/vList4#3"/>
    <dgm:cxn modelId="{252AAA31-DE63-40EE-913E-F765A88B71DB}" type="presOf" srcId="{A7BE7445-704E-406F-BEC7-73C286987736}" destId="{7D3D911C-6E2C-48B6-B04B-8F53B0FDEFBC}" srcOrd="1" destOrd="0" presId="urn:microsoft.com/office/officeart/2005/8/layout/vList4#3"/>
    <dgm:cxn modelId="{E1B9EC32-C774-4308-B637-94601D78B0E6}" srcId="{4B81D37A-E065-45A6-B974-6F8E30215559}" destId="{A7BE7445-704E-406F-BEC7-73C286987736}" srcOrd="2" destOrd="0" parTransId="{870994FC-0493-41EB-AAE9-4FF20EAF1B41}" sibTransId="{7348A358-4418-4D1C-9F0D-C0462A414FDD}"/>
    <dgm:cxn modelId="{BAB15D64-1F9D-4E87-ACB2-88C858C6C22C}" type="presOf" srcId="{A7BE7445-704E-406F-BEC7-73C286987736}" destId="{8A4A0BDC-78D5-4F86-AD75-50A3CDA225C2}" srcOrd="0" destOrd="0" presId="urn:microsoft.com/office/officeart/2005/8/layout/vList4#3"/>
    <dgm:cxn modelId="{4E393759-E581-46DE-9F32-EFCB6EE623FD}" srcId="{4B81D37A-E065-45A6-B974-6F8E30215559}" destId="{C2C8B241-4BB0-4DB5-9822-F6F21BE27FF7}" srcOrd="0" destOrd="0" parTransId="{E60FAB08-BE83-47B2-A2D5-18C4DC0C214C}" sibTransId="{083EC215-D81A-4855-93A4-59B959173533}"/>
    <dgm:cxn modelId="{2BDC35AA-8EED-4F68-A285-C83E56C1DFB6}" srcId="{4B81D37A-E065-45A6-B974-6F8E30215559}" destId="{EF145E24-3FB8-4A03-8DE1-C1207A9123B4}" srcOrd="1" destOrd="0" parTransId="{8009567C-225B-4B40-A48F-BD52BEA70363}" sibTransId="{30B25BCE-BCB0-4D86-B031-013B21DDC110}"/>
    <dgm:cxn modelId="{BC0F01C0-C43E-4283-9018-6166C85FDAAE}" type="presOf" srcId="{41AD0116-76FE-4D19-BE73-8B8C3AC013EB}" destId="{39AE275B-0069-4843-B614-7FE5BF7C7035}" srcOrd="0" destOrd="0" presId="urn:microsoft.com/office/officeart/2005/8/layout/vList4#3"/>
    <dgm:cxn modelId="{B6828AC0-46D0-492D-88D1-37DD774EF6E9}" srcId="{4B81D37A-E065-45A6-B974-6F8E30215559}" destId="{41AD0116-76FE-4D19-BE73-8B8C3AC013EB}" srcOrd="3" destOrd="0" parTransId="{B7B976FA-898F-4AAF-870C-C47F044B0A8F}" sibTransId="{85686508-A58F-4EA9-84C7-0B5B319A6FA8}"/>
    <dgm:cxn modelId="{69EDD9CC-EDE0-4799-B549-09D50B832AC0}" type="presOf" srcId="{1AC832E9-C458-4361-ACF7-E419951398DE}" destId="{CD247C49-C558-499B-AF1E-485D9C5A2AEB}" srcOrd="0" destOrd="0" presId="urn:microsoft.com/office/officeart/2005/8/layout/vList4#3"/>
    <dgm:cxn modelId="{32034ED0-0B02-4258-9CB8-E28A682D1590}" type="presOf" srcId="{4B81D37A-E065-45A6-B974-6F8E30215559}" destId="{6F1E6528-B76B-4985-A24E-45C8E78409B1}" srcOrd="0" destOrd="0" presId="urn:microsoft.com/office/officeart/2005/8/layout/vList4#3"/>
    <dgm:cxn modelId="{E57262DE-1D08-40CF-875F-FA4C854C5FB9}" type="presOf" srcId="{EF145E24-3FB8-4A03-8DE1-C1207A9123B4}" destId="{D99EC858-2A4F-4106-9F9C-360AEBB22762}" srcOrd="0" destOrd="0" presId="urn:microsoft.com/office/officeart/2005/8/layout/vList4#3"/>
    <dgm:cxn modelId="{9BAFB1E5-7EC6-4011-A597-CD806F831790}" srcId="{4B81D37A-E065-45A6-B974-6F8E30215559}" destId="{1AC832E9-C458-4361-ACF7-E419951398DE}" srcOrd="4" destOrd="0" parTransId="{875A977A-EF1E-4ED1-84A1-90D1240B7FA1}" sibTransId="{DB06B769-8B0C-421F-9290-6FE4396FCE3D}"/>
    <dgm:cxn modelId="{90D0D4F8-0877-4715-8F9F-0928B53DC22B}" type="presOf" srcId="{1AC832E9-C458-4361-ACF7-E419951398DE}" destId="{C7B43C83-60CA-4F3E-8E55-9412B10363CD}" srcOrd="1" destOrd="0" presId="urn:microsoft.com/office/officeart/2005/8/layout/vList4#3"/>
    <dgm:cxn modelId="{65E50590-6BD3-44CC-8D38-257B7F890AA5}" type="presParOf" srcId="{6F1E6528-B76B-4985-A24E-45C8E78409B1}" destId="{28648D4F-EB9E-4C80-B2D5-301D8A57F87A}" srcOrd="0" destOrd="0" presId="urn:microsoft.com/office/officeart/2005/8/layout/vList4#3"/>
    <dgm:cxn modelId="{D902D0BE-1155-4F80-B58F-AAD056334B0F}" type="presParOf" srcId="{28648D4F-EB9E-4C80-B2D5-301D8A57F87A}" destId="{6F358781-7243-4BCB-9AE0-46DC03A3E3E9}" srcOrd="0" destOrd="0" presId="urn:microsoft.com/office/officeart/2005/8/layout/vList4#3"/>
    <dgm:cxn modelId="{6BB7FA82-45B9-4A83-B535-9753FD20E8B8}" type="presParOf" srcId="{28648D4F-EB9E-4C80-B2D5-301D8A57F87A}" destId="{410F16BA-E9CD-4F32-A942-314E9EB346DD}" srcOrd="1" destOrd="0" presId="urn:microsoft.com/office/officeart/2005/8/layout/vList4#3"/>
    <dgm:cxn modelId="{E2204D86-BC4D-4285-BCD7-DD68EC95CAAC}" type="presParOf" srcId="{28648D4F-EB9E-4C80-B2D5-301D8A57F87A}" destId="{9DDB6123-B5B4-409A-8BC7-214AE2FE9546}" srcOrd="2" destOrd="0" presId="urn:microsoft.com/office/officeart/2005/8/layout/vList4#3"/>
    <dgm:cxn modelId="{132E2503-8CAA-491E-90F0-1B76FC0F2821}" type="presParOf" srcId="{6F1E6528-B76B-4985-A24E-45C8E78409B1}" destId="{E82A32EC-F125-46C0-9819-F22C57B2C575}" srcOrd="1" destOrd="0" presId="urn:microsoft.com/office/officeart/2005/8/layout/vList4#3"/>
    <dgm:cxn modelId="{2C233CCC-4049-4D73-AFD0-527EDCDE36D1}" type="presParOf" srcId="{6F1E6528-B76B-4985-A24E-45C8E78409B1}" destId="{1C1686A4-105B-45B3-9DFD-B6F008601F33}" srcOrd="2" destOrd="0" presId="urn:microsoft.com/office/officeart/2005/8/layout/vList4#3"/>
    <dgm:cxn modelId="{F550DFC2-9CB2-4723-9E43-6A53522109D4}" type="presParOf" srcId="{1C1686A4-105B-45B3-9DFD-B6F008601F33}" destId="{D99EC858-2A4F-4106-9F9C-360AEBB22762}" srcOrd="0" destOrd="0" presId="urn:microsoft.com/office/officeart/2005/8/layout/vList4#3"/>
    <dgm:cxn modelId="{B9DDECF2-8F14-4356-B9B6-12767E3CEC65}" type="presParOf" srcId="{1C1686A4-105B-45B3-9DFD-B6F008601F33}" destId="{8D1186AB-D178-4992-A29B-D29D106E9F5C}" srcOrd="1" destOrd="0" presId="urn:microsoft.com/office/officeart/2005/8/layout/vList4#3"/>
    <dgm:cxn modelId="{F80B1452-6A52-4B2E-9975-2AB910F8ED13}" type="presParOf" srcId="{1C1686A4-105B-45B3-9DFD-B6F008601F33}" destId="{F167C135-E37C-441A-AF7E-063C2512B269}" srcOrd="2" destOrd="0" presId="urn:microsoft.com/office/officeart/2005/8/layout/vList4#3"/>
    <dgm:cxn modelId="{A1EB54B5-A54D-4AD6-8032-3C185E7C7DD5}" type="presParOf" srcId="{6F1E6528-B76B-4985-A24E-45C8E78409B1}" destId="{3E619295-E57A-444F-A944-ADE67D2189D3}" srcOrd="3" destOrd="0" presId="urn:microsoft.com/office/officeart/2005/8/layout/vList4#3"/>
    <dgm:cxn modelId="{15B41AEB-E18B-4E10-BC2E-DF3CDC63C3FA}" type="presParOf" srcId="{6F1E6528-B76B-4985-A24E-45C8E78409B1}" destId="{00869DD3-7AB3-449A-8CA3-0696C126CF8B}" srcOrd="4" destOrd="0" presId="urn:microsoft.com/office/officeart/2005/8/layout/vList4#3"/>
    <dgm:cxn modelId="{075ECAF0-6A9F-4961-9A71-46F605778DBA}" type="presParOf" srcId="{00869DD3-7AB3-449A-8CA3-0696C126CF8B}" destId="{8A4A0BDC-78D5-4F86-AD75-50A3CDA225C2}" srcOrd="0" destOrd="0" presId="urn:microsoft.com/office/officeart/2005/8/layout/vList4#3"/>
    <dgm:cxn modelId="{0188640F-6BF2-42C8-9597-443CC5705C0C}" type="presParOf" srcId="{00869DD3-7AB3-449A-8CA3-0696C126CF8B}" destId="{DDE70442-1A9A-465E-BF99-3173CF05A33B}" srcOrd="1" destOrd="0" presId="urn:microsoft.com/office/officeart/2005/8/layout/vList4#3"/>
    <dgm:cxn modelId="{51542CC3-A16B-408F-8B9F-D8D0C85FC176}" type="presParOf" srcId="{00869DD3-7AB3-449A-8CA3-0696C126CF8B}" destId="{7D3D911C-6E2C-48B6-B04B-8F53B0FDEFBC}" srcOrd="2" destOrd="0" presId="urn:microsoft.com/office/officeart/2005/8/layout/vList4#3"/>
    <dgm:cxn modelId="{BE611BBF-18C9-4A7D-9B82-F15DA9068F17}" type="presParOf" srcId="{6F1E6528-B76B-4985-A24E-45C8E78409B1}" destId="{B824052C-F434-4203-93DD-BE671EE76356}" srcOrd="5" destOrd="0" presId="urn:microsoft.com/office/officeart/2005/8/layout/vList4#3"/>
    <dgm:cxn modelId="{6B6512E4-4AEA-494A-8DDE-D684EE183A56}" type="presParOf" srcId="{6F1E6528-B76B-4985-A24E-45C8E78409B1}" destId="{3FC5C02C-3F81-4798-BA42-7E2EF6990D04}" srcOrd="6" destOrd="0" presId="urn:microsoft.com/office/officeart/2005/8/layout/vList4#3"/>
    <dgm:cxn modelId="{652EF457-1CBB-4C49-91DB-A9E36414AA39}" type="presParOf" srcId="{3FC5C02C-3F81-4798-BA42-7E2EF6990D04}" destId="{39AE275B-0069-4843-B614-7FE5BF7C7035}" srcOrd="0" destOrd="0" presId="urn:microsoft.com/office/officeart/2005/8/layout/vList4#3"/>
    <dgm:cxn modelId="{5E39F790-CC28-42F5-99FD-3F19325DE57C}" type="presParOf" srcId="{3FC5C02C-3F81-4798-BA42-7E2EF6990D04}" destId="{9DE10FFD-FD82-40CF-8D76-605F3DB86DFC}" srcOrd="1" destOrd="0" presId="urn:microsoft.com/office/officeart/2005/8/layout/vList4#3"/>
    <dgm:cxn modelId="{08CE25A4-3CB0-4C81-ACF3-5B84117E5065}" type="presParOf" srcId="{3FC5C02C-3F81-4798-BA42-7E2EF6990D04}" destId="{20A444F1-09F1-4CD7-93AE-5336B262BC8D}" srcOrd="2" destOrd="0" presId="urn:microsoft.com/office/officeart/2005/8/layout/vList4#3"/>
    <dgm:cxn modelId="{C222D903-FA75-4AE8-8FD9-F2B90E5BB5B0}" type="presParOf" srcId="{6F1E6528-B76B-4985-A24E-45C8E78409B1}" destId="{A0C3D732-4523-43F0-BCFA-A0EA6883CF2A}" srcOrd="7" destOrd="0" presId="urn:microsoft.com/office/officeart/2005/8/layout/vList4#3"/>
    <dgm:cxn modelId="{1706317B-ABEB-4BAD-BB45-6B34845A006A}" type="presParOf" srcId="{6F1E6528-B76B-4985-A24E-45C8E78409B1}" destId="{6BE02ADF-1A0F-431C-9290-EC211091656A}" srcOrd="8" destOrd="0" presId="urn:microsoft.com/office/officeart/2005/8/layout/vList4#3"/>
    <dgm:cxn modelId="{72CFDD62-822B-4867-B5C4-DB8657D0F17D}" type="presParOf" srcId="{6BE02ADF-1A0F-431C-9290-EC211091656A}" destId="{CD247C49-C558-499B-AF1E-485D9C5A2AEB}" srcOrd="0" destOrd="0" presId="urn:microsoft.com/office/officeart/2005/8/layout/vList4#3"/>
    <dgm:cxn modelId="{888BFB01-2D63-4A67-9FAF-5DA95A38F141}" type="presParOf" srcId="{6BE02ADF-1A0F-431C-9290-EC211091656A}" destId="{30EA771A-1DC8-4F46-9996-49D30798EC4C}" srcOrd="1" destOrd="0" presId="urn:microsoft.com/office/officeart/2005/8/layout/vList4#3"/>
    <dgm:cxn modelId="{B31809A9-718B-456D-B1BA-A004DA0F4533}" type="presParOf" srcId="{6BE02ADF-1A0F-431C-9290-EC211091656A}" destId="{C7B43C83-60CA-4F3E-8E55-9412B10363CD}" srcOrd="2" destOrd="0" presId="urn:microsoft.com/office/officeart/2005/8/layout/vList4#3"/>
  </dgm:cxnLst>
  <dgm:bg>
    <a:noFill/>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F358781-7243-4BCB-9AE0-46DC03A3E3E9}">
      <dsp:nvSpPr>
        <dsp:cNvPr id="0" name=""/>
        <dsp:cNvSpPr/>
      </dsp:nvSpPr>
      <dsp:spPr>
        <a:xfrm>
          <a:off x="0" y="0"/>
          <a:ext cx="8129802" cy="895741"/>
        </a:xfrm>
        <a:prstGeom prst="roundRect">
          <a:avLst>
            <a:gd name="adj" fmla="val 10000"/>
          </a:avLst>
        </a:prstGeom>
        <a:solidFill>
          <a:schemeClr val="accent5">
            <a:lumMod val="20000"/>
            <a:lumOff val="80000"/>
          </a:schemeClr>
        </a:solidFill>
        <a:ln w="12700" cap="flat" cmpd="sng" algn="ctr">
          <a:solidFill>
            <a:schemeClr val="accent1">
              <a:lumMod val="7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b="1" kern="1200" dirty="0">
              <a:solidFill>
                <a:schemeClr val="tx1"/>
              </a:solidFill>
              <a:latin typeface="+mj-lt"/>
            </a:rPr>
            <a:t>MIPEX. Integrated management of diseases and weeds for plant protection in Extremadura.</a:t>
          </a:r>
          <a:endParaRPr lang="es-ES" sz="1600" kern="1200" dirty="0">
            <a:solidFill>
              <a:schemeClr val="tx1"/>
            </a:solidFill>
            <a:latin typeface="+mj-lt"/>
          </a:endParaRPr>
        </a:p>
      </dsp:txBody>
      <dsp:txXfrm>
        <a:off x="1715534" y="0"/>
        <a:ext cx="6414267" cy="895741"/>
      </dsp:txXfrm>
    </dsp:sp>
    <dsp:sp modelId="{410F16BA-E9CD-4F32-A942-314E9EB346DD}">
      <dsp:nvSpPr>
        <dsp:cNvPr id="0" name=""/>
        <dsp:cNvSpPr/>
      </dsp:nvSpPr>
      <dsp:spPr>
        <a:xfrm>
          <a:off x="89574" y="89574"/>
          <a:ext cx="1625960" cy="716593"/>
        </a:xfrm>
        <a:prstGeom prst="roundRect">
          <a:avLst>
            <a:gd name="adj" fmla="val 10000"/>
          </a:avLst>
        </a:prstGeom>
        <a:blipFill rotWithShape="1">
          <a:blip xmlns:r="http://schemas.openxmlformats.org/officeDocument/2006/relationships" r:embed="rId1"/>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99EC858-2A4F-4106-9F9C-360AEBB22762}">
      <dsp:nvSpPr>
        <dsp:cNvPr id="0" name=""/>
        <dsp:cNvSpPr/>
      </dsp:nvSpPr>
      <dsp:spPr>
        <a:xfrm>
          <a:off x="0" y="971100"/>
          <a:ext cx="8129802" cy="895741"/>
        </a:xfrm>
        <a:prstGeom prst="roundRect">
          <a:avLst>
            <a:gd name="adj" fmla="val 10000"/>
          </a:avLst>
        </a:prstGeom>
        <a:solidFill>
          <a:schemeClr val="accent5">
            <a:lumMod val="20000"/>
            <a:lumOff val="80000"/>
          </a:schemeClr>
        </a:solidFill>
        <a:ln w="12700" cap="flat" cmpd="sng" algn="ctr">
          <a:solidFill>
            <a:schemeClr val="accent1">
              <a:lumMod val="7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b="1" kern="1200" dirty="0">
              <a:solidFill>
                <a:schemeClr val="tx1"/>
              </a:solidFill>
              <a:latin typeface="+mj-lt"/>
            </a:rPr>
            <a:t>CERAVEX. Agronomic suitability of new cherry varieties and viability of hazelnut cultivation in northern Extremadura.</a:t>
          </a:r>
          <a:endParaRPr lang="es-ES" sz="1600" kern="1200" dirty="0">
            <a:solidFill>
              <a:schemeClr val="tx1"/>
            </a:solidFill>
            <a:latin typeface="+mj-lt"/>
          </a:endParaRPr>
        </a:p>
      </dsp:txBody>
      <dsp:txXfrm>
        <a:off x="1715534" y="971100"/>
        <a:ext cx="6414267" cy="895741"/>
      </dsp:txXfrm>
    </dsp:sp>
    <dsp:sp modelId="{8D1186AB-D178-4992-A29B-D29D106E9F5C}">
      <dsp:nvSpPr>
        <dsp:cNvPr id="0" name=""/>
        <dsp:cNvSpPr/>
      </dsp:nvSpPr>
      <dsp:spPr>
        <a:xfrm>
          <a:off x="89574" y="1074889"/>
          <a:ext cx="1625960" cy="716593"/>
        </a:xfrm>
        <a:prstGeom prst="roundRect">
          <a:avLst>
            <a:gd name="adj" fmla="val 10000"/>
          </a:avLst>
        </a:prstGeom>
        <a:blipFill rotWithShape="0">
          <a:blip xmlns:r="http://schemas.openxmlformats.org/officeDocument/2006/relationships" r:embed="rId2"/>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A4A0BDC-78D5-4F86-AD75-50A3CDA225C2}">
      <dsp:nvSpPr>
        <dsp:cNvPr id="0" name=""/>
        <dsp:cNvSpPr/>
      </dsp:nvSpPr>
      <dsp:spPr>
        <a:xfrm>
          <a:off x="0" y="1970630"/>
          <a:ext cx="8129802" cy="895741"/>
        </a:xfrm>
        <a:prstGeom prst="roundRect">
          <a:avLst>
            <a:gd name="adj" fmla="val 10000"/>
          </a:avLst>
        </a:prstGeom>
        <a:solidFill>
          <a:schemeClr val="accent5">
            <a:lumMod val="20000"/>
            <a:lumOff val="80000"/>
          </a:schemeClr>
        </a:solidFill>
        <a:ln w="12700" cap="flat" cmpd="sng" algn="ctr">
          <a:solidFill>
            <a:schemeClr val="accent1">
              <a:lumMod val="7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b="1" kern="1200" dirty="0">
              <a:solidFill>
                <a:schemeClr val="tx1"/>
              </a:solidFill>
              <a:latin typeface="+mj-lt"/>
            </a:rPr>
            <a:t>AGROS2022. Challenges of irrigated agriculture in Extremadura.</a:t>
          </a:r>
          <a:endParaRPr lang="es-ES" sz="1600" kern="1200" dirty="0">
            <a:solidFill>
              <a:schemeClr val="tx1"/>
            </a:solidFill>
            <a:latin typeface="+mj-lt"/>
          </a:endParaRPr>
        </a:p>
      </dsp:txBody>
      <dsp:txXfrm>
        <a:off x="1715534" y="1970630"/>
        <a:ext cx="6414267" cy="895741"/>
      </dsp:txXfrm>
    </dsp:sp>
    <dsp:sp modelId="{DDE70442-1A9A-465E-BF99-3173CF05A33B}">
      <dsp:nvSpPr>
        <dsp:cNvPr id="0" name=""/>
        <dsp:cNvSpPr/>
      </dsp:nvSpPr>
      <dsp:spPr>
        <a:xfrm>
          <a:off x="86923" y="2084124"/>
          <a:ext cx="1625960" cy="716593"/>
        </a:xfrm>
        <a:prstGeom prst="roundRect">
          <a:avLst>
            <a:gd name="adj" fmla="val 10000"/>
          </a:avLst>
        </a:prstGeom>
        <a:blipFill rotWithShape="1">
          <a:blip xmlns:r="http://schemas.openxmlformats.org/officeDocument/2006/relationships" r:embed="rId3"/>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9AE275B-0069-4843-B614-7FE5BF7C7035}">
      <dsp:nvSpPr>
        <dsp:cNvPr id="0" name=""/>
        <dsp:cNvSpPr/>
      </dsp:nvSpPr>
      <dsp:spPr>
        <a:xfrm>
          <a:off x="0" y="2955946"/>
          <a:ext cx="8129802" cy="895741"/>
        </a:xfrm>
        <a:prstGeom prst="roundRect">
          <a:avLst>
            <a:gd name="adj" fmla="val 10000"/>
          </a:avLst>
        </a:prstGeom>
        <a:solidFill>
          <a:schemeClr val="accent5">
            <a:lumMod val="20000"/>
            <a:lumOff val="80000"/>
          </a:schemeClr>
        </a:solidFill>
        <a:ln w="12700" cap="flat" cmpd="sng" algn="ctr">
          <a:solidFill>
            <a:schemeClr val="accent1">
              <a:lumMod val="7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b="1" kern="1200" dirty="0">
              <a:solidFill>
                <a:schemeClr val="tx1"/>
              </a:solidFill>
              <a:latin typeface="+mj-lt"/>
            </a:rPr>
            <a:t>SINERGEX. Establishing synergies to address the sustainable management, productivity and adaptation to climate change of cork oak forests and </a:t>
          </a:r>
          <a:r>
            <a:rPr lang="en-US" sz="1600" b="1" kern="1200" dirty="0" err="1">
              <a:solidFill>
                <a:schemeClr val="tx1"/>
              </a:solidFill>
              <a:latin typeface="+mj-lt"/>
            </a:rPr>
            <a:t>dehesas</a:t>
          </a:r>
          <a:r>
            <a:rPr lang="en-US" sz="1600" b="1" kern="1200" dirty="0">
              <a:solidFill>
                <a:schemeClr val="tx1"/>
              </a:solidFill>
              <a:latin typeface="+mj-lt"/>
            </a:rPr>
            <a:t> in Extremadura.</a:t>
          </a:r>
          <a:endParaRPr lang="es-ES" sz="1600" kern="1200" dirty="0">
            <a:solidFill>
              <a:schemeClr val="tx1"/>
            </a:solidFill>
            <a:latin typeface="+mj-lt"/>
          </a:endParaRPr>
        </a:p>
      </dsp:txBody>
      <dsp:txXfrm>
        <a:off x="1715534" y="2955946"/>
        <a:ext cx="6414267" cy="895741"/>
      </dsp:txXfrm>
    </dsp:sp>
    <dsp:sp modelId="{9DE10FFD-FD82-40CF-8D76-605F3DB86DFC}">
      <dsp:nvSpPr>
        <dsp:cNvPr id="0" name=""/>
        <dsp:cNvSpPr/>
      </dsp:nvSpPr>
      <dsp:spPr>
        <a:xfrm>
          <a:off x="89574" y="3045520"/>
          <a:ext cx="1625960" cy="716593"/>
        </a:xfrm>
        <a:prstGeom prst="roundRect">
          <a:avLst>
            <a:gd name="adj" fmla="val 10000"/>
          </a:avLst>
        </a:prstGeom>
        <a:blipFill rotWithShape="0">
          <a:blip xmlns:r="http://schemas.openxmlformats.org/officeDocument/2006/relationships" r:embed="rId4"/>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D247C49-C558-499B-AF1E-485D9C5A2AEB}">
      <dsp:nvSpPr>
        <dsp:cNvPr id="0" name=""/>
        <dsp:cNvSpPr/>
      </dsp:nvSpPr>
      <dsp:spPr>
        <a:xfrm>
          <a:off x="0" y="3941261"/>
          <a:ext cx="8129802" cy="895741"/>
        </a:xfrm>
        <a:prstGeom prst="roundRect">
          <a:avLst>
            <a:gd name="adj" fmla="val 10000"/>
          </a:avLst>
        </a:prstGeom>
        <a:solidFill>
          <a:schemeClr val="accent5">
            <a:lumMod val="20000"/>
            <a:lumOff val="80000"/>
          </a:schemeClr>
        </a:solidFill>
        <a:ln w="12700" cap="flat" cmpd="sng" algn="ctr">
          <a:solidFill>
            <a:schemeClr val="accent1">
              <a:lumMod val="7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b="1" kern="1200" dirty="0">
              <a:solidFill>
                <a:schemeClr val="tx1"/>
              </a:solidFill>
              <a:latin typeface="+mj-lt"/>
            </a:rPr>
            <a:t>GREEN HOPE. </a:t>
          </a:r>
          <a:r>
            <a:rPr lang="en-US" sz="1600" b="1" kern="1200" dirty="0" err="1">
              <a:solidFill>
                <a:schemeClr val="tx1"/>
              </a:solidFill>
              <a:latin typeface="+mj-lt"/>
            </a:rPr>
            <a:t>Agro</a:t>
          </a:r>
          <a:r>
            <a:rPr lang="en-US" sz="1600" b="1" kern="1200" dirty="0">
              <a:solidFill>
                <a:schemeClr val="tx1"/>
              </a:solidFill>
              <a:latin typeface="+mj-lt"/>
            </a:rPr>
            <a:t>-livestock strategies for the economic and environmental sustainability of dry land farming in Extremadura.</a:t>
          </a:r>
          <a:endParaRPr lang="es-ES" sz="1600" kern="1200" dirty="0">
            <a:solidFill>
              <a:schemeClr val="tx1"/>
            </a:solidFill>
            <a:latin typeface="+mj-lt"/>
          </a:endParaRPr>
        </a:p>
      </dsp:txBody>
      <dsp:txXfrm>
        <a:off x="1715534" y="3941261"/>
        <a:ext cx="6414267" cy="895741"/>
      </dsp:txXfrm>
    </dsp:sp>
    <dsp:sp modelId="{30EA771A-1DC8-4F46-9996-49D30798EC4C}">
      <dsp:nvSpPr>
        <dsp:cNvPr id="0" name=""/>
        <dsp:cNvSpPr/>
      </dsp:nvSpPr>
      <dsp:spPr>
        <a:xfrm>
          <a:off x="89574" y="4030835"/>
          <a:ext cx="1625960" cy="716593"/>
        </a:xfrm>
        <a:prstGeom prst="roundRect">
          <a:avLst>
            <a:gd name="adj" fmla="val 10000"/>
          </a:avLst>
        </a:prstGeom>
        <a:blipFill rotWithShape="0">
          <a:blip xmlns:r="http://schemas.openxmlformats.org/officeDocument/2006/relationships" r:embed="rId5"/>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F358781-7243-4BCB-9AE0-46DC03A3E3E9}">
      <dsp:nvSpPr>
        <dsp:cNvPr id="0" name=""/>
        <dsp:cNvSpPr/>
      </dsp:nvSpPr>
      <dsp:spPr>
        <a:xfrm>
          <a:off x="0" y="0"/>
          <a:ext cx="8636203" cy="895741"/>
        </a:xfrm>
        <a:prstGeom prst="roundRect">
          <a:avLst>
            <a:gd name="adj" fmla="val 10000"/>
          </a:avLst>
        </a:prstGeom>
        <a:solidFill>
          <a:schemeClr val="accent5">
            <a:lumMod val="20000"/>
            <a:lumOff val="80000"/>
          </a:schemeClr>
        </a:solidFill>
        <a:ln w="12700" cap="flat" cmpd="sng" algn="ctr">
          <a:solidFill>
            <a:schemeClr val="accent1">
              <a:lumMod val="7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b="1" kern="1200" dirty="0">
              <a:solidFill>
                <a:schemeClr val="tx1"/>
              </a:solidFill>
              <a:latin typeface="+mj-lt"/>
            </a:rPr>
            <a:t>IMPROTEC. Implementation and </a:t>
          </a:r>
          <a:r>
            <a:rPr lang="en-US" sz="1600" b="1" kern="1200" dirty="0" err="1">
              <a:solidFill>
                <a:schemeClr val="tx1"/>
              </a:solidFill>
              <a:latin typeface="+mj-lt"/>
            </a:rPr>
            <a:t>optimisation</a:t>
          </a:r>
          <a:r>
            <a:rPr lang="en-US" sz="1600" b="1" kern="1200" dirty="0">
              <a:solidFill>
                <a:schemeClr val="tx1"/>
              </a:solidFill>
              <a:latin typeface="+mj-lt"/>
            </a:rPr>
            <a:t> of technological processes to improve the competitiveness of agri-food products from Extremadura.</a:t>
          </a:r>
          <a:endParaRPr lang="es-ES" sz="1600" kern="1200" dirty="0">
            <a:solidFill>
              <a:schemeClr val="tx1"/>
            </a:solidFill>
            <a:latin typeface="+mj-lt"/>
          </a:endParaRPr>
        </a:p>
      </dsp:txBody>
      <dsp:txXfrm>
        <a:off x="1816814" y="0"/>
        <a:ext cx="6819388" cy="895741"/>
      </dsp:txXfrm>
    </dsp:sp>
    <dsp:sp modelId="{410F16BA-E9CD-4F32-A942-314E9EB346DD}">
      <dsp:nvSpPr>
        <dsp:cNvPr id="0" name=""/>
        <dsp:cNvSpPr/>
      </dsp:nvSpPr>
      <dsp:spPr>
        <a:xfrm>
          <a:off x="89574" y="89574"/>
          <a:ext cx="1727240" cy="716593"/>
        </a:xfrm>
        <a:prstGeom prst="roundRect">
          <a:avLst>
            <a:gd name="adj" fmla="val 10000"/>
          </a:avLst>
        </a:prstGeom>
        <a:blipFill rotWithShape="1">
          <a:blip xmlns:r="http://schemas.openxmlformats.org/officeDocument/2006/relationships" r:embed="rId1"/>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99EC858-2A4F-4106-9F9C-360AEBB22762}">
      <dsp:nvSpPr>
        <dsp:cNvPr id="0" name=""/>
        <dsp:cNvSpPr/>
      </dsp:nvSpPr>
      <dsp:spPr>
        <a:xfrm>
          <a:off x="0" y="971100"/>
          <a:ext cx="8636203" cy="895741"/>
        </a:xfrm>
        <a:prstGeom prst="roundRect">
          <a:avLst>
            <a:gd name="adj" fmla="val 10000"/>
          </a:avLst>
        </a:prstGeom>
        <a:solidFill>
          <a:schemeClr val="accent5">
            <a:lumMod val="20000"/>
            <a:lumOff val="80000"/>
          </a:schemeClr>
        </a:solidFill>
        <a:ln w="12700" cap="flat" cmpd="sng" algn="ctr">
          <a:solidFill>
            <a:schemeClr val="accent1">
              <a:lumMod val="7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b="1" kern="1200" dirty="0">
              <a:solidFill>
                <a:schemeClr val="tx1"/>
              </a:solidFill>
              <a:latin typeface="+mj-lt"/>
            </a:rPr>
            <a:t>CRUCIFOOD. </a:t>
          </a:r>
          <a:r>
            <a:rPr lang="en-US" sz="1600" b="1" kern="1200" dirty="0" err="1">
              <a:solidFill>
                <a:schemeClr val="tx1"/>
              </a:solidFill>
              <a:latin typeface="+mj-lt"/>
            </a:rPr>
            <a:t>Revalorisation</a:t>
          </a:r>
          <a:r>
            <a:rPr lang="en-US" sz="1600" b="1" kern="1200" dirty="0">
              <a:solidFill>
                <a:schemeClr val="tx1"/>
              </a:solidFill>
              <a:latin typeface="+mj-lt"/>
            </a:rPr>
            <a:t> of by-products and co-products from the brassica vegetable processing industry for application as food additives and/or in active packaging.</a:t>
          </a:r>
          <a:endParaRPr lang="es-ES" sz="1600" kern="1200" dirty="0">
            <a:solidFill>
              <a:schemeClr val="tx1"/>
            </a:solidFill>
            <a:latin typeface="+mj-lt"/>
          </a:endParaRPr>
        </a:p>
      </dsp:txBody>
      <dsp:txXfrm>
        <a:off x="1816814" y="971100"/>
        <a:ext cx="6819388" cy="895741"/>
      </dsp:txXfrm>
    </dsp:sp>
    <dsp:sp modelId="{8D1186AB-D178-4992-A29B-D29D106E9F5C}">
      <dsp:nvSpPr>
        <dsp:cNvPr id="0" name=""/>
        <dsp:cNvSpPr/>
      </dsp:nvSpPr>
      <dsp:spPr>
        <a:xfrm>
          <a:off x="89574" y="1074889"/>
          <a:ext cx="1727240" cy="716593"/>
        </a:xfrm>
        <a:prstGeom prst="roundRect">
          <a:avLst>
            <a:gd name="adj" fmla="val 10000"/>
          </a:avLst>
        </a:prstGeom>
        <a:blipFill rotWithShape="1">
          <a:blip xmlns:r="http://schemas.openxmlformats.org/officeDocument/2006/relationships" r:embed="rId2"/>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A4A0BDC-78D5-4F86-AD75-50A3CDA225C2}">
      <dsp:nvSpPr>
        <dsp:cNvPr id="0" name=""/>
        <dsp:cNvSpPr/>
      </dsp:nvSpPr>
      <dsp:spPr>
        <a:xfrm>
          <a:off x="0" y="1970630"/>
          <a:ext cx="8636203" cy="895741"/>
        </a:xfrm>
        <a:prstGeom prst="roundRect">
          <a:avLst>
            <a:gd name="adj" fmla="val 10000"/>
          </a:avLst>
        </a:prstGeom>
        <a:solidFill>
          <a:schemeClr val="accent5">
            <a:lumMod val="20000"/>
            <a:lumOff val="80000"/>
          </a:schemeClr>
        </a:solidFill>
        <a:ln w="12700" cap="flat" cmpd="sng" algn="ctr">
          <a:solidFill>
            <a:schemeClr val="accent1">
              <a:lumMod val="7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b="1" kern="1200" dirty="0">
              <a:solidFill>
                <a:schemeClr val="tx1"/>
              </a:solidFill>
              <a:latin typeface="+mj-lt"/>
            </a:rPr>
            <a:t>MEAT. Strategy for the development of a comprehensive plan for the study, dissemination and application of R&amp;D&amp;I in the meat sector in Extremadura.</a:t>
          </a:r>
          <a:endParaRPr lang="es-ES" sz="1600" kern="1200" dirty="0">
            <a:solidFill>
              <a:schemeClr val="tx1"/>
            </a:solidFill>
            <a:latin typeface="+mj-lt"/>
          </a:endParaRPr>
        </a:p>
      </dsp:txBody>
      <dsp:txXfrm>
        <a:off x="1816814" y="1970630"/>
        <a:ext cx="6819388" cy="895741"/>
      </dsp:txXfrm>
    </dsp:sp>
    <dsp:sp modelId="{DDE70442-1A9A-465E-BF99-3173CF05A33B}">
      <dsp:nvSpPr>
        <dsp:cNvPr id="0" name=""/>
        <dsp:cNvSpPr/>
      </dsp:nvSpPr>
      <dsp:spPr>
        <a:xfrm>
          <a:off x="86758" y="2084124"/>
          <a:ext cx="1727240" cy="716593"/>
        </a:xfrm>
        <a:prstGeom prst="roundRect">
          <a:avLst>
            <a:gd name="adj" fmla="val 10000"/>
          </a:avLst>
        </a:prstGeom>
        <a:blipFill rotWithShape="1">
          <a:blip xmlns:r="http://schemas.openxmlformats.org/officeDocument/2006/relationships" r:embed="rId3"/>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9AE275B-0069-4843-B614-7FE5BF7C7035}">
      <dsp:nvSpPr>
        <dsp:cNvPr id="0" name=""/>
        <dsp:cNvSpPr/>
      </dsp:nvSpPr>
      <dsp:spPr>
        <a:xfrm>
          <a:off x="0" y="2955946"/>
          <a:ext cx="8636203" cy="895741"/>
        </a:xfrm>
        <a:prstGeom prst="roundRect">
          <a:avLst>
            <a:gd name="adj" fmla="val 10000"/>
          </a:avLst>
        </a:prstGeom>
        <a:solidFill>
          <a:schemeClr val="accent5">
            <a:lumMod val="20000"/>
            <a:lumOff val="80000"/>
          </a:schemeClr>
        </a:solidFill>
        <a:ln w="12700" cap="flat" cmpd="sng" algn="ctr">
          <a:solidFill>
            <a:schemeClr val="accent1">
              <a:lumMod val="7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b="1" kern="1200" dirty="0">
              <a:solidFill>
                <a:schemeClr val="tx1"/>
              </a:solidFill>
              <a:latin typeface="+mj-lt"/>
            </a:rPr>
            <a:t>COPLAGAN. Improvement of livestock production in extensive systems through the use of natural food supplements.</a:t>
          </a:r>
          <a:endParaRPr lang="es-ES" sz="1600" kern="1200" dirty="0">
            <a:solidFill>
              <a:schemeClr val="tx1"/>
            </a:solidFill>
            <a:latin typeface="+mj-lt"/>
          </a:endParaRPr>
        </a:p>
      </dsp:txBody>
      <dsp:txXfrm>
        <a:off x="1816814" y="2955946"/>
        <a:ext cx="6819388" cy="895741"/>
      </dsp:txXfrm>
    </dsp:sp>
    <dsp:sp modelId="{9DE10FFD-FD82-40CF-8D76-605F3DB86DFC}">
      <dsp:nvSpPr>
        <dsp:cNvPr id="0" name=""/>
        <dsp:cNvSpPr/>
      </dsp:nvSpPr>
      <dsp:spPr>
        <a:xfrm>
          <a:off x="89574" y="3045520"/>
          <a:ext cx="1727240" cy="716593"/>
        </a:xfrm>
        <a:prstGeom prst="roundRect">
          <a:avLst>
            <a:gd name="adj" fmla="val 10000"/>
          </a:avLst>
        </a:prstGeom>
        <a:blipFill rotWithShape="1">
          <a:blip xmlns:r="http://schemas.openxmlformats.org/officeDocument/2006/relationships" r:embed="rId4"/>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D247C49-C558-499B-AF1E-485D9C5A2AEB}">
      <dsp:nvSpPr>
        <dsp:cNvPr id="0" name=""/>
        <dsp:cNvSpPr/>
      </dsp:nvSpPr>
      <dsp:spPr>
        <a:xfrm>
          <a:off x="0" y="3941261"/>
          <a:ext cx="8636203" cy="895741"/>
        </a:xfrm>
        <a:prstGeom prst="roundRect">
          <a:avLst>
            <a:gd name="adj" fmla="val 10000"/>
          </a:avLst>
        </a:prstGeom>
        <a:solidFill>
          <a:schemeClr val="accent5">
            <a:lumMod val="20000"/>
            <a:lumOff val="80000"/>
          </a:schemeClr>
        </a:solidFill>
        <a:ln w="12700" cap="flat" cmpd="sng" algn="ctr">
          <a:solidFill>
            <a:schemeClr val="accent1">
              <a:lumMod val="7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b="1" kern="1200" dirty="0">
              <a:solidFill>
                <a:schemeClr val="tx1"/>
              </a:solidFill>
              <a:latin typeface="+mj-lt"/>
            </a:rPr>
            <a:t>ALTEBIOTIC. Alternatives to the use of antibiotics in different production phases of extensive livestock species, as a preventive against bacterial and parasitic diseases: economic and health impact on the welfare of these livestock farms</a:t>
          </a:r>
          <a:endParaRPr lang="es-ES" sz="1600" kern="1200" dirty="0">
            <a:solidFill>
              <a:schemeClr val="tx1"/>
            </a:solidFill>
            <a:latin typeface="+mj-lt"/>
          </a:endParaRPr>
        </a:p>
      </dsp:txBody>
      <dsp:txXfrm>
        <a:off x="1816814" y="3941261"/>
        <a:ext cx="6819388" cy="895741"/>
      </dsp:txXfrm>
    </dsp:sp>
    <dsp:sp modelId="{30EA771A-1DC8-4F46-9996-49D30798EC4C}">
      <dsp:nvSpPr>
        <dsp:cNvPr id="0" name=""/>
        <dsp:cNvSpPr/>
      </dsp:nvSpPr>
      <dsp:spPr>
        <a:xfrm>
          <a:off x="89574" y="4030835"/>
          <a:ext cx="1727240" cy="716593"/>
        </a:xfrm>
        <a:prstGeom prst="roundRect">
          <a:avLst>
            <a:gd name="adj" fmla="val 10000"/>
          </a:avLst>
        </a:prstGeom>
        <a:blipFill rotWithShape="1">
          <a:blip xmlns:r="http://schemas.openxmlformats.org/officeDocument/2006/relationships" r:embed="rId5"/>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4#3">
  <dgm:title val=""/>
  <dgm:desc val=""/>
  <dgm:catLst>
    <dgm:cat type="list"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4#3">
  <dgm:title val=""/>
  <dgm:desc val=""/>
  <dgm:catLst>
    <dgm:cat type="list"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11D0E57-6256-4094-99E5-701C0D336559}" type="datetimeFigureOut">
              <a:rPr lang="es-ES" smtClean="0"/>
              <a:t>15/05/2023</a:t>
            </a:fld>
            <a:endParaRPr lang="es-E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0C214CA-5F72-41EE-AD3D-6ACD922DEEB2}" type="slidenum">
              <a:rPr lang="es-ES" smtClean="0"/>
              <a:t>‹Nº›</a:t>
            </a:fld>
            <a:endParaRPr lang="es-ES"/>
          </a:p>
        </p:txBody>
      </p:sp>
    </p:spTree>
    <p:extLst>
      <p:ext uri="{BB962C8B-B14F-4D97-AF65-F5344CB8AC3E}">
        <p14:creationId xmlns:p14="http://schemas.microsoft.com/office/powerpoint/2010/main" val="40537260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fld id="{7BB70787-8AF0-44AF-8FC8-9595F5007A18}" type="slidenum">
              <a:rPr lang="es-ES" smtClean="0"/>
              <a:pPr/>
              <a:t>2</a:t>
            </a:fld>
            <a:endParaRPr lang="es-ES" dirty="0"/>
          </a:p>
        </p:txBody>
      </p:sp>
    </p:spTree>
    <p:extLst>
      <p:ext uri="{BB962C8B-B14F-4D97-AF65-F5344CB8AC3E}">
        <p14:creationId xmlns:p14="http://schemas.microsoft.com/office/powerpoint/2010/main" val="21154431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fld id="{7BB70787-8AF0-44AF-8FC8-9595F5007A18}" type="slidenum">
              <a:rPr lang="es-ES" smtClean="0"/>
              <a:pPr/>
              <a:t>16</a:t>
            </a:fld>
            <a:endParaRPr lang="es-ES" dirty="0"/>
          </a:p>
        </p:txBody>
      </p:sp>
    </p:spTree>
    <p:extLst>
      <p:ext uri="{BB962C8B-B14F-4D97-AF65-F5344CB8AC3E}">
        <p14:creationId xmlns:p14="http://schemas.microsoft.com/office/powerpoint/2010/main" val="35701148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fld id="{7BB70787-8AF0-44AF-8FC8-9595F5007A18}" type="slidenum">
              <a:rPr lang="es-ES" smtClean="0"/>
              <a:pPr/>
              <a:t>17</a:t>
            </a:fld>
            <a:endParaRPr lang="es-ES" dirty="0"/>
          </a:p>
        </p:txBody>
      </p:sp>
    </p:spTree>
    <p:extLst>
      <p:ext uri="{BB962C8B-B14F-4D97-AF65-F5344CB8AC3E}">
        <p14:creationId xmlns:p14="http://schemas.microsoft.com/office/powerpoint/2010/main" val="14016518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fld id="{7BB70787-8AF0-44AF-8FC8-9595F5007A18}" type="slidenum">
              <a:rPr lang="es-ES" smtClean="0"/>
              <a:pPr/>
              <a:t>18</a:t>
            </a:fld>
            <a:endParaRPr lang="es-ES" dirty="0"/>
          </a:p>
        </p:txBody>
      </p:sp>
    </p:spTree>
    <p:extLst>
      <p:ext uri="{BB962C8B-B14F-4D97-AF65-F5344CB8AC3E}">
        <p14:creationId xmlns:p14="http://schemas.microsoft.com/office/powerpoint/2010/main" val="32095262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fld id="{7BB70787-8AF0-44AF-8FC8-9595F5007A18}" type="slidenum">
              <a:rPr lang="es-ES" smtClean="0"/>
              <a:pPr/>
              <a:t>19</a:t>
            </a:fld>
            <a:endParaRPr lang="es-ES" dirty="0"/>
          </a:p>
        </p:txBody>
      </p:sp>
    </p:spTree>
    <p:extLst>
      <p:ext uri="{BB962C8B-B14F-4D97-AF65-F5344CB8AC3E}">
        <p14:creationId xmlns:p14="http://schemas.microsoft.com/office/powerpoint/2010/main" val="29915138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fld id="{7BB70787-8AF0-44AF-8FC8-9595F5007A18}" type="slidenum">
              <a:rPr lang="es-ES" smtClean="0"/>
              <a:pPr/>
              <a:t>3</a:t>
            </a:fld>
            <a:endParaRPr lang="es-ES" dirty="0"/>
          </a:p>
        </p:txBody>
      </p:sp>
    </p:spTree>
    <p:extLst>
      <p:ext uri="{BB962C8B-B14F-4D97-AF65-F5344CB8AC3E}">
        <p14:creationId xmlns:p14="http://schemas.microsoft.com/office/powerpoint/2010/main" val="5360596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fld id="{7BB70787-8AF0-44AF-8FC8-9595F5007A18}" type="slidenum">
              <a:rPr lang="es-ES" smtClean="0"/>
              <a:pPr/>
              <a:t>5</a:t>
            </a:fld>
            <a:endParaRPr lang="es-ES" dirty="0"/>
          </a:p>
        </p:txBody>
      </p:sp>
    </p:spTree>
    <p:extLst>
      <p:ext uri="{BB962C8B-B14F-4D97-AF65-F5344CB8AC3E}">
        <p14:creationId xmlns:p14="http://schemas.microsoft.com/office/powerpoint/2010/main" val="26489364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r>
              <a:rPr lang="es-ES" sz="1200" kern="1200" dirty="0">
                <a:solidFill>
                  <a:schemeClr val="tx1"/>
                </a:solidFill>
                <a:latin typeface="+mn-lt"/>
                <a:ea typeface="+mn-ea"/>
                <a:cs typeface="+mn-cs"/>
              </a:rPr>
              <a:t>t </a:t>
            </a:r>
            <a:r>
              <a:rPr lang="es-ES" sz="1200" kern="1200" dirty="0" err="1">
                <a:solidFill>
                  <a:schemeClr val="tx1"/>
                </a:solidFill>
                <a:latin typeface="+mn-lt"/>
                <a:ea typeface="+mn-ea"/>
                <a:cs typeface="+mn-cs"/>
              </a:rPr>
              <a:t>is</a:t>
            </a:r>
            <a:r>
              <a:rPr lang="es-ES" sz="1200" kern="1200" dirty="0">
                <a:solidFill>
                  <a:schemeClr val="tx1"/>
                </a:solidFill>
                <a:latin typeface="+mn-lt"/>
                <a:ea typeface="+mn-ea"/>
                <a:cs typeface="+mn-cs"/>
              </a:rPr>
              <a:t> </a:t>
            </a:r>
            <a:r>
              <a:rPr lang="es-ES" sz="1200" kern="1200" dirty="0" err="1">
                <a:solidFill>
                  <a:schemeClr val="tx1"/>
                </a:solidFill>
                <a:latin typeface="+mn-lt"/>
                <a:ea typeface="+mn-ea"/>
                <a:cs typeface="+mn-cs"/>
              </a:rPr>
              <a:t>worth</a:t>
            </a:r>
            <a:r>
              <a:rPr lang="es-ES" sz="1200" kern="1200" dirty="0">
                <a:solidFill>
                  <a:schemeClr val="tx1"/>
                </a:solidFill>
                <a:latin typeface="+mn-lt"/>
                <a:ea typeface="+mn-ea"/>
                <a:cs typeface="+mn-cs"/>
              </a:rPr>
              <a:t> </a:t>
            </a:r>
            <a:r>
              <a:rPr lang="es-ES" sz="1200" kern="1200" dirty="0" err="1">
                <a:solidFill>
                  <a:schemeClr val="tx1"/>
                </a:solidFill>
                <a:latin typeface="+mn-lt"/>
                <a:ea typeface="+mn-ea"/>
                <a:cs typeface="+mn-cs"/>
              </a:rPr>
              <a:t>mentioning</a:t>
            </a:r>
            <a:r>
              <a:rPr lang="es-ES" sz="1200" kern="1200" dirty="0">
                <a:solidFill>
                  <a:schemeClr val="tx1"/>
                </a:solidFill>
                <a:latin typeface="+mn-lt"/>
                <a:ea typeface="+mn-ea"/>
                <a:cs typeface="+mn-cs"/>
              </a:rPr>
              <a:t>: </a:t>
            </a:r>
            <a:r>
              <a:rPr lang="es-ES" sz="1200" kern="1200" dirty="0" err="1">
                <a:solidFill>
                  <a:schemeClr val="tx1"/>
                </a:solidFill>
                <a:latin typeface="+mn-lt"/>
                <a:ea typeface="+mn-ea"/>
                <a:cs typeface="+mn-cs"/>
              </a:rPr>
              <a:t>the</a:t>
            </a:r>
            <a:r>
              <a:rPr lang="es-ES" sz="1200" kern="1200" dirty="0">
                <a:solidFill>
                  <a:schemeClr val="tx1"/>
                </a:solidFill>
                <a:latin typeface="+mn-lt"/>
                <a:ea typeface="+mn-ea"/>
                <a:cs typeface="+mn-cs"/>
              </a:rPr>
              <a:t> </a:t>
            </a:r>
            <a:r>
              <a:rPr lang="es-ES" sz="1200" kern="1200" dirty="0" err="1">
                <a:solidFill>
                  <a:schemeClr val="tx1"/>
                </a:solidFill>
                <a:latin typeface="+mn-lt"/>
                <a:ea typeface="+mn-ea"/>
                <a:cs typeface="+mn-cs"/>
              </a:rPr>
              <a:t>Smart</a:t>
            </a:r>
            <a:r>
              <a:rPr lang="es-ES" sz="1200" kern="1200" dirty="0">
                <a:solidFill>
                  <a:schemeClr val="tx1"/>
                </a:solidFill>
                <a:latin typeface="+mn-lt"/>
                <a:ea typeface="+mn-ea"/>
                <a:cs typeface="+mn-cs"/>
              </a:rPr>
              <a:t> </a:t>
            </a:r>
            <a:r>
              <a:rPr lang="es-ES" sz="1200" kern="1200" dirty="0" err="1">
                <a:solidFill>
                  <a:schemeClr val="tx1"/>
                </a:solidFill>
                <a:latin typeface="+mn-lt"/>
                <a:ea typeface="+mn-ea"/>
                <a:cs typeface="+mn-cs"/>
              </a:rPr>
              <a:t>Specialisation</a:t>
            </a:r>
            <a:r>
              <a:rPr lang="es-ES" sz="1200" kern="1200" dirty="0">
                <a:solidFill>
                  <a:schemeClr val="tx1"/>
                </a:solidFill>
                <a:latin typeface="+mn-lt"/>
                <a:ea typeface="+mn-ea"/>
                <a:cs typeface="+mn-cs"/>
              </a:rPr>
              <a:t> </a:t>
            </a:r>
            <a:r>
              <a:rPr lang="es-ES" sz="1200" kern="1200" dirty="0" err="1">
                <a:solidFill>
                  <a:schemeClr val="tx1"/>
                </a:solidFill>
                <a:latin typeface="+mn-lt"/>
                <a:ea typeface="+mn-ea"/>
                <a:cs typeface="+mn-cs"/>
              </a:rPr>
              <a:t>Strategy</a:t>
            </a:r>
            <a:r>
              <a:rPr lang="es-ES" sz="1200" kern="1200" dirty="0">
                <a:solidFill>
                  <a:schemeClr val="tx1"/>
                </a:solidFill>
                <a:latin typeface="+mn-lt"/>
                <a:ea typeface="+mn-ea"/>
                <a:cs typeface="+mn-cs"/>
              </a:rPr>
              <a:t> (RIS3), </a:t>
            </a:r>
            <a:r>
              <a:rPr lang="es-ES" sz="1200" kern="1200" dirty="0" err="1">
                <a:solidFill>
                  <a:schemeClr val="tx1"/>
                </a:solidFill>
                <a:latin typeface="+mn-lt"/>
                <a:ea typeface="+mn-ea"/>
                <a:cs typeface="+mn-cs"/>
              </a:rPr>
              <a:t>the</a:t>
            </a:r>
            <a:r>
              <a:rPr lang="es-ES" sz="1200" kern="1200" dirty="0">
                <a:solidFill>
                  <a:schemeClr val="tx1"/>
                </a:solidFill>
                <a:latin typeface="+mn-lt"/>
                <a:ea typeface="+mn-ea"/>
                <a:cs typeface="+mn-cs"/>
              </a:rPr>
              <a:t> VI Regional </a:t>
            </a:r>
            <a:r>
              <a:rPr lang="es-ES" sz="1200" kern="1200" dirty="0" err="1">
                <a:solidFill>
                  <a:schemeClr val="tx1"/>
                </a:solidFill>
                <a:latin typeface="+mn-lt"/>
                <a:ea typeface="+mn-ea"/>
                <a:cs typeface="+mn-cs"/>
              </a:rPr>
              <a:t>Research</a:t>
            </a:r>
            <a:r>
              <a:rPr lang="es-ES" sz="1200" kern="1200" dirty="0">
                <a:solidFill>
                  <a:schemeClr val="tx1"/>
                </a:solidFill>
                <a:latin typeface="+mn-lt"/>
                <a:ea typeface="+mn-ea"/>
                <a:cs typeface="+mn-cs"/>
              </a:rPr>
              <a:t> </a:t>
            </a:r>
            <a:r>
              <a:rPr lang="es-ES" sz="1200" kern="1200" dirty="0" err="1">
                <a:solidFill>
                  <a:schemeClr val="tx1"/>
                </a:solidFill>
                <a:latin typeface="+mn-lt"/>
                <a:ea typeface="+mn-ea"/>
                <a:cs typeface="+mn-cs"/>
              </a:rPr>
              <a:t>Development</a:t>
            </a:r>
            <a:r>
              <a:rPr lang="es-ES" sz="1200" kern="1200" dirty="0">
                <a:solidFill>
                  <a:schemeClr val="tx1"/>
                </a:solidFill>
                <a:latin typeface="+mn-lt"/>
                <a:ea typeface="+mn-ea"/>
                <a:cs typeface="+mn-cs"/>
              </a:rPr>
              <a:t> and </a:t>
            </a:r>
            <a:r>
              <a:rPr lang="es-ES" sz="1200" kern="1200" dirty="0" err="1">
                <a:solidFill>
                  <a:schemeClr val="tx1"/>
                </a:solidFill>
                <a:latin typeface="+mn-lt"/>
                <a:ea typeface="+mn-ea"/>
                <a:cs typeface="+mn-cs"/>
              </a:rPr>
              <a:t>Innovation</a:t>
            </a:r>
            <a:r>
              <a:rPr lang="es-ES" sz="1200" kern="1200" dirty="0">
                <a:solidFill>
                  <a:schemeClr val="tx1"/>
                </a:solidFill>
                <a:latin typeface="+mn-lt"/>
                <a:ea typeface="+mn-ea"/>
                <a:cs typeface="+mn-cs"/>
              </a:rPr>
              <a:t> Plan, </a:t>
            </a:r>
            <a:r>
              <a:rPr lang="es-ES" sz="1200" kern="1200" dirty="0" err="1">
                <a:solidFill>
                  <a:schemeClr val="tx1"/>
                </a:solidFill>
                <a:latin typeface="+mn-lt"/>
                <a:ea typeface="+mn-ea"/>
                <a:cs typeface="+mn-cs"/>
              </a:rPr>
              <a:t>the</a:t>
            </a:r>
            <a:r>
              <a:rPr lang="es-ES" sz="1200" kern="1200" dirty="0">
                <a:solidFill>
                  <a:schemeClr val="tx1"/>
                </a:solidFill>
                <a:latin typeface="+mn-lt"/>
                <a:ea typeface="+mn-ea"/>
                <a:cs typeface="+mn-cs"/>
              </a:rPr>
              <a:t> Extremadura 2030 </a:t>
            </a:r>
            <a:r>
              <a:rPr lang="es-ES" sz="1200" kern="1200" dirty="0" err="1">
                <a:solidFill>
                  <a:schemeClr val="tx1"/>
                </a:solidFill>
                <a:latin typeface="+mn-lt"/>
                <a:ea typeface="+mn-ea"/>
                <a:cs typeface="+mn-cs"/>
              </a:rPr>
              <a:t>Strategy</a:t>
            </a:r>
            <a:r>
              <a:rPr lang="es-ES" sz="1200" kern="1200" dirty="0">
                <a:solidFill>
                  <a:schemeClr val="tx1"/>
                </a:solidFill>
                <a:latin typeface="+mn-lt"/>
                <a:ea typeface="+mn-ea"/>
                <a:cs typeface="+mn-cs"/>
              </a:rPr>
              <a:t>, </a:t>
            </a:r>
            <a:r>
              <a:rPr lang="es-ES" sz="1200" kern="1200" dirty="0" err="1">
                <a:solidFill>
                  <a:schemeClr val="tx1"/>
                </a:solidFill>
                <a:latin typeface="+mn-lt"/>
                <a:ea typeface="+mn-ea"/>
                <a:cs typeface="+mn-cs"/>
              </a:rPr>
              <a:t>the</a:t>
            </a:r>
            <a:r>
              <a:rPr lang="es-ES" sz="1200" kern="1200" dirty="0">
                <a:solidFill>
                  <a:schemeClr val="tx1"/>
                </a:solidFill>
                <a:latin typeface="+mn-lt"/>
                <a:ea typeface="+mn-ea"/>
                <a:cs typeface="+mn-cs"/>
              </a:rPr>
              <a:t> Regional </a:t>
            </a:r>
            <a:r>
              <a:rPr lang="es-ES" sz="1200" kern="1200" dirty="0" err="1">
                <a:solidFill>
                  <a:schemeClr val="tx1"/>
                </a:solidFill>
                <a:latin typeface="+mn-lt"/>
                <a:ea typeface="+mn-ea"/>
                <a:cs typeface="+mn-cs"/>
              </a:rPr>
              <a:t>Bioenergy</a:t>
            </a:r>
            <a:r>
              <a:rPr lang="es-ES" sz="1200" kern="1200" dirty="0">
                <a:solidFill>
                  <a:schemeClr val="tx1"/>
                </a:solidFill>
                <a:latin typeface="+mn-lt"/>
                <a:ea typeface="+mn-ea"/>
                <a:cs typeface="+mn-cs"/>
              </a:rPr>
              <a:t> Plan and </a:t>
            </a:r>
            <a:r>
              <a:rPr lang="es-ES" sz="1200" kern="1200" dirty="0" err="1">
                <a:solidFill>
                  <a:schemeClr val="tx1"/>
                </a:solidFill>
                <a:latin typeface="+mn-lt"/>
                <a:ea typeface="+mn-ea"/>
                <a:cs typeface="+mn-cs"/>
              </a:rPr>
              <a:t>the</a:t>
            </a:r>
            <a:r>
              <a:rPr lang="es-ES" sz="1200" kern="1200" dirty="0">
                <a:solidFill>
                  <a:schemeClr val="tx1"/>
                </a:solidFill>
                <a:latin typeface="+mn-lt"/>
                <a:ea typeface="+mn-ea"/>
                <a:cs typeface="+mn-cs"/>
              </a:rPr>
              <a:t> Regional Rural </a:t>
            </a:r>
            <a:r>
              <a:rPr lang="es-ES" sz="1200" kern="1200" dirty="0" err="1">
                <a:solidFill>
                  <a:schemeClr val="tx1"/>
                </a:solidFill>
                <a:latin typeface="+mn-lt"/>
                <a:ea typeface="+mn-ea"/>
                <a:cs typeface="+mn-cs"/>
              </a:rPr>
              <a:t>Development</a:t>
            </a:r>
            <a:r>
              <a:rPr lang="es-ES" sz="1200" kern="1200" dirty="0">
                <a:solidFill>
                  <a:schemeClr val="tx1"/>
                </a:solidFill>
                <a:latin typeface="+mn-lt"/>
                <a:ea typeface="+mn-ea"/>
                <a:cs typeface="+mn-cs"/>
              </a:rPr>
              <a:t> Plan, </a:t>
            </a:r>
            <a:r>
              <a:rPr lang="es-ES" sz="1200" kern="1200" dirty="0" err="1">
                <a:solidFill>
                  <a:schemeClr val="tx1"/>
                </a:solidFill>
                <a:latin typeface="+mn-lt"/>
                <a:ea typeface="+mn-ea"/>
                <a:cs typeface="+mn-cs"/>
              </a:rPr>
              <a:t>among</a:t>
            </a:r>
            <a:r>
              <a:rPr lang="es-ES" sz="1200" kern="1200" dirty="0">
                <a:solidFill>
                  <a:schemeClr val="tx1"/>
                </a:solidFill>
                <a:latin typeface="+mn-lt"/>
                <a:ea typeface="+mn-ea"/>
                <a:cs typeface="+mn-cs"/>
              </a:rPr>
              <a:t> </a:t>
            </a:r>
            <a:r>
              <a:rPr lang="es-ES" sz="1200" kern="1200" dirty="0" err="1">
                <a:solidFill>
                  <a:schemeClr val="tx1"/>
                </a:solidFill>
                <a:latin typeface="+mn-lt"/>
                <a:ea typeface="+mn-ea"/>
                <a:cs typeface="+mn-cs"/>
              </a:rPr>
              <a:t>others</a:t>
            </a:r>
            <a:r>
              <a:rPr lang="es-ES" sz="1200" kern="1200" dirty="0">
                <a:solidFill>
                  <a:schemeClr val="tx1"/>
                </a:solidFill>
                <a:latin typeface="+mn-lt"/>
                <a:ea typeface="+mn-ea"/>
                <a:cs typeface="+mn-cs"/>
              </a:rPr>
              <a:t>.</a:t>
            </a:r>
            <a:endParaRPr lang="es-ES" dirty="0"/>
          </a:p>
        </p:txBody>
      </p:sp>
      <p:sp>
        <p:nvSpPr>
          <p:cNvPr id="4" name="3 Marcador de número de diapositiva"/>
          <p:cNvSpPr>
            <a:spLocks noGrp="1"/>
          </p:cNvSpPr>
          <p:nvPr>
            <p:ph type="sldNum" sz="quarter" idx="10"/>
          </p:nvPr>
        </p:nvSpPr>
        <p:spPr/>
        <p:txBody>
          <a:bodyPr/>
          <a:lstStyle/>
          <a:p>
            <a:fld id="{5B5AA795-E664-4E09-99BF-66F09FC02695}" type="slidenum">
              <a:rPr lang="es-ES" smtClean="0"/>
              <a:pPr/>
              <a:t>6</a:t>
            </a:fld>
            <a:endParaRPr lang="es-ES"/>
          </a:p>
        </p:txBody>
      </p:sp>
    </p:spTree>
    <p:extLst>
      <p:ext uri="{BB962C8B-B14F-4D97-AF65-F5344CB8AC3E}">
        <p14:creationId xmlns:p14="http://schemas.microsoft.com/office/powerpoint/2010/main" val="34268256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fld id="{7BB70787-8AF0-44AF-8FC8-9595F5007A18}" type="slidenum">
              <a:rPr lang="es-ES" smtClean="0"/>
              <a:pPr/>
              <a:t>7</a:t>
            </a:fld>
            <a:endParaRPr lang="es-ES" dirty="0"/>
          </a:p>
        </p:txBody>
      </p:sp>
    </p:spTree>
    <p:extLst>
      <p:ext uri="{BB962C8B-B14F-4D97-AF65-F5344CB8AC3E}">
        <p14:creationId xmlns:p14="http://schemas.microsoft.com/office/powerpoint/2010/main" val="14515398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fld id="{7BB70787-8AF0-44AF-8FC8-9595F5007A18}" type="slidenum">
              <a:rPr lang="es-ES" smtClean="0"/>
              <a:pPr/>
              <a:t>8</a:t>
            </a:fld>
            <a:endParaRPr lang="es-ES" dirty="0"/>
          </a:p>
        </p:txBody>
      </p:sp>
    </p:spTree>
    <p:extLst>
      <p:ext uri="{BB962C8B-B14F-4D97-AF65-F5344CB8AC3E}">
        <p14:creationId xmlns:p14="http://schemas.microsoft.com/office/powerpoint/2010/main" val="39042963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fld id="{7BB70787-8AF0-44AF-8FC8-9595F5007A18}" type="slidenum">
              <a:rPr lang="es-ES" smtClean="0"/>
              <a:pPr/>
              <a:t>9</a:t>
            </a:fld>
            <a:endParaRPr lang="es-ES" dirty="0"/>
          </a:p>
        </p:txBody>
      </p:sp>
    </p:spTree>
    <p:extLst>
      <p:ext uri="{BB962C8B-B14F-4D97-AF65-F5344CB8AC3E}">
        <p14:creationId xmlns:p14="http://schemas.microsoft.com/office/powerpoint/2010/main" val="42624161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fld id="{7BB70787-8AF0-44AF-8FC8-9595F5007A18}" type="slidenum">
              <a:rPr lang="es-ES" smtClean="0"/>
              <a:pPr/>
              <a:t>10</a:t>
            </a:fld>
            <a:endParaRPr lang="es-ES" dirty="0"/>
          </a:p>
        </p:txBody>
      </p:sp>
    </p:spTree>
    <p:extLst>
      <p:ext uri="{BB962C8B-B14F-4D97-AF65-F5344CB8AC3E}">
        <p14:creationId xmlns:p14="http://schemas.microsoft.com/office/powerpoint/2010/main" val="17755991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r>
              <a:rPr lang="es-ES" sz="1200" kern="1200" dirty="0">
                <a:solidFill>
                  <a:schemeClr val="tx1"/>
                </a:solidFill>
                <a:latin typeface="+mn-lt"/>
                <a:ea typeface="+mn-ea"/>
                <a:cs typeface="+mn-cs"/>
              </a:rPr>
              <a:t>t </a:t>
            </a:r>
            <a:r>
              <a:rPr lang="es-ES" sz="1200" kern="1200" dirty="0" err="1">
                <a:solidFill>
                  <a:schemeClr val="tx1"/>
                </a:solidFill>
                <a:latin typeface="+mn-lt"/>
                <a:ea typeface="+mn-ea"/>
                <a:cs typeface="+mn-cs"/>
              </a:rPr>
              <a:t>is</a:t>
            </a:r>
            <a:r>
              <a:rPr lang="es-ES" sz="1200" kern="1200" dirty="0">
                <a:solidFill>
                  <a:schemeClr val="tx1"/>
                </a:solidFill>
                <a:latin typeface="+mn-lt"/>
                <a:ea typeface="+mn-ea"/>
                <a:cs typeface="+mn-cs"/>
              </a:rPr>
              <a:t> </a:t>
            </a:r>
            <a:r>
              <a:rPr lang="es-ES" sz="1200" kern="1200" dirty="0" err="1">
                <a:solidFill>
                  <a:schemeClr val="tx1"/>
                </a:solidFill>
                <a:latin typeface="+mn-lt"/>
                <a:ea typeface="+mn-ea"/>
                <a:cs typeface="+mn-cs"/>
              </a:rPr>
              <a:t>worth</a:t>
            </a:r>
            <a:r>
              <a:rPr lang="es-ES" sz="1200" kern="1200" dirty="0">
                <a:solidFill>
                  <a:schemeClr val="tx1"/>
                </a:solidFill>
                <a:latin typeface="+mn-lt"/>
                <a:ea typeface="+mn-ea"/>
                <a:cs typeface="+mn-cs"/>
              </a:rPr>
              <a:t> </a:t>
            </a:r>
            <a:r>
              <a:rPr lang="es-ES" sz="1200" kern="1200" dirty="0" err="1">
                <a:solidFill>
                  <a:schemeClr val="tx1"/>
                </a:solidFill>
                <a:latin typeface="+mn-lt"/>
                <a:ea typeface="+mn-ea"/>
                <a:cs typeface="+mn-cs"/>
              </a:rPr>
              <a:t>mentioning</a:t>
            </a:r>
            <a:r>
              <a:rPr lang="es-ES" sz="1200" kern="1200" dirty="0">
                <a:solidFill>
                  <a:schemeClr val="tx1"/>
                </a:solidFill>
                <a:latin typeface="+mn-lt"/>
                <a:ea typeface="+mn-ea"/>
                <a:cs typeface="+mn-cs"/>
              </a:rPr>
              <a:t>: </a:t>
            </a:r>
            <a:r>
              <a:rPr lang="es-ES" sz="1200" kern="1200" dirty="0" err="1">
                <a:solidFill>
                  <a:schemeClr val="tx1"/>
                </a:solidFill>
                <a:latin typeface="+mn-lt"/>
                <a:ea typeface="+mn-ea"/>
                <a:cs typeface="+mn-cs"/>
              </a:rPr>
              <a:t>the</a:t>
            </a:r>
            <a:r>
              <a:rPr lang="es-ES" sz="1200" kern="1200" dirty="0">
                <a:solidFill>
                  <a:schemeClr val="tx1"/>
                </a:solidFill>
                <a:latin typeface="+mn-lt"/>
                <a:ea typeface="+mn-ea"/>
                <a:cs typeface="+mn-cs"/>
              </a:rPr>
              <a:t> </a:t>
            </a:r>
            <a:r>
              <a:rPr lang="es-ES" sz="1200" kern="1200" dirty="0" err="1">
                <a:solidFill>
                  <a:schemeClr val="tx1"/>
                </a:solidFill>
                <a:latin typeface="+mn-lt"/>
                <a:ea typeface="+mn-ea"/>
                <a:cs typeface="+mn-cs"/>
              </a:rPr>
              <a:t>Smart</a:t>
            </a:r>
            <a:r>
              <a:rPr lang="es-ES" sz="1200" kern="1200" dirty="0">
                <a:solidFill>
                  <a:schemeClr val="tx1"/>
                </a:solidFill>
                <a:latin typeface="+mn-lt"/>
                <a:ea typeface="+mn-ea"/>
                <a:cs typeface="+mn-cs"/>
              </a:rPr>
              <a:t> </a:t>
            </a:r>
            <a:r>
              <a:rPr lang="es-ES" sz="1200" kern="1200" dirty="0" err="1">
                <a:solidFill>
                  <a:schemeClr val="tx1"/>
                </a:solidFill>
                <a:latin typeface="+mn-lt"/>
                <a:ea typeface="+mn-ea"/>
                <a:cs typeface="+mn-cs"/>
              </a:rPr>
              <a:t>Specialisation</a:t>
            </a:r>
            <a:r>
              <a:rPr lang="es-ES" sz="1200" kern="1200" dirty="0">
                <a:solidFill>
                  <a:schemeClr val="tx1"/>
                </a:solidFill>
                <a:latin typeface="+mn-lt"/>
                <a:ea typeface="+mn-ea"/>
                <a:cs typeface="+mn-cs"/>
              </a:rPr>
              <a:t> </a:t>
            </a:r>
            <a:r>
              <a:rPr lang="es-ES" sz="1200" kern="1200" dirty="0" err="1">
                <a:solidFill>
                  <a:schemeClr val="tx1"/>
                </a:solidFill>
                <a:latin typeface="+mn-lt"/>
                <a:ea typeface="+mn-ea"/>
                <a:cs typeface="+mn-cs"/>
              </a:rPr>
              <a:t>Strategy</a:t>
            </a:r>
            <a:r>
              <a:rPr lang="es-ES" sz="1200" kern="1200" dirty="0">
                <a:solidFill>
                  <a:schemeClr val="tx1"/>
                </a:solidFill>
                <a:latin typeface="+mn-lt"/>
                <a:ea typeface="+mn-ea"/>
                <a:cs typeface="+mn-cs"/>
              </a:rPr>
              <a:t> (RIS3), </a:t>
            </a:r>
            <a:r>
              <a:rPr lang="es-ES" sz="1200" kern="1200" dirty="0" err="1">
                <a:solidFill>
                  <a:schemeClr val="tx1"/>
                </a:solidFill>
                <a:latin typeface="+mn-lt"/>
                <a:ea typeface="+mn-ea"/>
                <a:cs typeface="+mn-cs"/>
              </a:rPr>
              <a:t>the</a:t>
            </a:r>
            <a:r>
              <a:rPr lang="es-ES" sz="1200" kern="1200" dirty="0">
                <a:solidFill>
                  <a:schemeClr val="tx1"/>
                </a:solidFill>
                <a:latin typeface="+mn-lt"/>
                <a:ea typeface="+mn-ea"/>
                <a:cs typeface="+mn-cs"/>
              </a:rPr>
              <a:t> VI Regional </a:t>
            </a:r>
            <a:r>
              <a:rPr lang="es-ES" sz="1200" kern="1200" dirty="0" err="1">
                <a:solidFill>
                  <a:schemeClr val="tx1"/>
                </a:solidFill>
                <a:latin typeface="+mn-lt"/>
                <a:ea typeface="+mn-ea"/>
                <a:cs typeface="+mn-cs"/>
              </a:rPr>
              <a:t>Research</a:t>
            </a:r>
            <a:r>
              <a:rPr lang="es-ES" sz="1200" kern="1200" dirty="0">
                <a:solidFill>
                  <a:schemeClr val="tx1"/>
                </a:solidFill>
                <a:latin typeface="+mn-lt"/>
                <a:ea typeface="+mn-ea"/>
                <a:cs typeface="+mn-cs"/>
              </a:rPr>
              <a:t> </a:t>
            </a:r>
            <a:r>
              <a:rPr lang="es-ES" sz="1200" kern="1200" dirty="0" err="1">
                <a:solidFill>
                  <a:schemeClr val="tx1"/>
                </a:solidFill>
                <a:latin typeface="+mn-lt"/>
                <a:ea typeface="+mn-ea"/>
                <a:cs typeface="+mn-cs"/>
              </a:rPr>
              <a:t>Development</a:t>
            </a:r>
            <a:r>
              <a:rPr lang="es-ES" sz="1200" kern="1200" dirty="0">
                <a:solidFill>
                  <a:schemeClr val="tx1"/>
                </a:solidFill>
                <a:latin typeface="+mn-lt"/>
                <a:ea typeface="+mn-ea"/>
                <a:cs typeface="+mn-cs"/>
              </a:rPr>
              <a:t> and </a:t>
            </a:r>
            <a:r>
              <a:rPr lang="es-ES" sz="1200" kern="1200" dirty="0" err="1">
                <a:solidFill>
                  <a:schemeClr val="tx1"/>
                </a:solidFill>
                <a:latin typeface="+mn-lt"/>
                <a:ea typeface="+mn-ea"/>
                <a:cs typeface="+mn-cs"/>
              </a:rPr>
              <a:t>Innovation</a:t>
            </a:r>
            <a:r>
              <a:rPr lang="es-ES" sz="1200" kern="1200" dirty="0">
                <a:solidFill>
                  <a:schemeClr val="tx1"/>
                </a:solidFill>
                <a:latin typeface="+mn-lt"/>
                <a:ea typeface="+mn-ea"/>
                <a:cs typeface="+mn-cs"/>
              </a:rPr>
              <a:t> Plan, </a:t>
            </a:r>
            <a:r>
              <a:rPr lang="es-ES" sz="1200" kern="1200" dirty="0" err="1">
                <a:solidFill>
                  <a:schemeClr val="tx1"/>
                </a:solidFill>
                <a:latin typeface="+mn-lt"/>
                <a:ea typeface="+mn-ea"/>
                <a:cs typeface="+mn-cs"/>
              </a:rPr>
              <a:t>the</a:t>
            </a:r>
            <a:r>
              <a:rPr lang="es-ES" sz="1200" kern="1200" dirty="0">
                <a:solidFill>
                  <a:schemeClr val="tx1"/>
                </a:solidFill>
                <a:latin typeface="+mn-lt"/>
                <a:ea typeface="+mn-ea"/>
                <a:cs typeface="+mn-cs"/>
              </a:rPr>
              <a:t> Extremadura 2030 </a:t>
            </a:r>
            <a:r>
              <a:rPr lang="es-ES" sz="1200" kern="1200" dirty="0" err="1">
                <a:solidFill>
                  <a:schemeClr val="tx1"/>
                </a:solidFill>
                <a:latin typeface="+mn-lt"/>
                <a:ea typeface="+mn-ea"/>
                <a:cs typeface="+mn-cs"/>
              </a:rPr>
              <a:t>Strategy</a:t>
            </a:r>
            <a:r>
              <a:rPr lang="es-ES" sz="1200" kern="1200" dirty="0">
                <a:solidFill>
                  <a:schemeClr val="tx1"/>
                </a:solidFill>
                <a:latin typeface="+mn-lt"/>
                <a:ea typeface="+mn-ea"/>
                <a:cs typeface="+mn-cs"/>
              </a:rPr>
              <a:t>, </a:t>
            </a:r>
            <a:r>
              <a:rPr lang="es-ES" sz="1200" kern="1200" dirty="0" err="1">
                <a:solidFill>
                  <a:schemeClr val="tx1"/>
                </a:solidFill>
                <a:latin typeface="+mn-lt"/>
                <a:ea typeface="+mn-ea"/>
                <a:cs typeface="+mn-cs"/>
              </a:rPr>
              <a:t>the</a:t>
            </a:r>
            <a:r>
              <a:rPr lang="es-ES" sz="1200" kern="1200" dirty="0">
                <a:solidFill>
                  <a:schemeClr val="tx1"/>
                </a:solidFill>
                <a:latin typeface="+mn-lt"/>
                <a:ea typeface="+mn-ea"/>
                <a:cs typeface="+mn-cs"/>
              </a:rPr>
              <a:t> Regional </a:t>
            </a:r>
            <a:r>
              <a:rPr lang="es-ES" sz="1200" kern="1200" dirty="0" err="1">
                <a:solidFill>
                  <a:schemeClr val="tx1"/>
                </a:solidFill>
                <a:latin typeface="+mn-lt"/>
                <a:ea typeface="+mn-ea"/>
                <a:cs typeface="+mn-cs"/>
              </a:rPr>
              <a:t>Bioenergy</a:t>
            </a:r>
            <a:r>
              <a:rPr lang="es-ES" sz="1200" kern="1200" dirty="0">
                <a:solidFill>
                  <a:schemeClr val="tx1"/>
                </a:solidFill>
                <a:latin typeface="+mn-lt"/>
                <a:ea typeface="+mn-ea"/>
                <a:cs typeface="+mn-cs"/>
              </a:rPr>
              <a:t> Plan and </a:t>
            </a:r>
            <a:r>
              <a:rPr lang="es-ES" sz="1200" kern="1200" dirty="0" err="1">
                <a:solidFill>
                  <a:schemeClr val="tx1"/>
                </a:solidFill>
                <a:latin typeface="+mn-lt"/>
                <a:ea typeface="+mn-ea"/>
                <a:cs typeface="+mn-cs"/>
              </a:rPr>
              <a:t>the</a:t>
            </a:r>
            <a:r>
              <a:rPr lang="es-ES" sz="1200" kern="1200" dirty="0">
                <a:solidFill>
                  <a:schemeClr val="tx1"/>
                </a:solidFill>
                <a:latin typeface="+mn-lt"/>
                <a:ea typeface="+mn-ea"/>
                <a:cs typeface="+mn-cs"/>
              </a:rPr>
              <a:t> Regional Rural </a:t>
            </a:r>
            <a:r>
              <a:rPr lang="es-ES" sz="1200" kern="1200" dirty="0" err="1">
                <a:solidFill>
                  <a:schemeClr val="tx1"/>
                </a:solidFill>
                <a:latin typeface="+mn-lt"/>
                <a:ea typeface="+mn-ea"/>
                <a:cs typeface="+mn-cs"/>
              </a:rPr>
              <a:t>Development</a:t>
            </a:r>
            <a:r>
              <a:rPr lang="es-ES" sz="1200" kern="1200" dirty="0">
                <a:solidFill>
                  <a:schemeClr val="tx1"/>
                </a:solidFill>
                <a:latin typeface="+mn-lt"/>
                <a:ea typeface="+mn-ea"/>
                <a:cs typeface="+mn-cs"/>
              </a:rPr>
              <a:t> Plan, </a:t>
            </a:r>
            <a:r>
              <a:rPr lang="es-ES" sz="1200" kern="1200" dirty="0" err="1">
                <a:solidFill>
                  <a:schemeClr val="tx1"/>
                </a:solidFill>
                <a:latin typeface="+mn-lt"/>
                <a:ea typeface="+mn-ea"/>
                <a:cs typeface="+mn-cs"/>
              </a:rPr>
              <a:t>among</a:t>
            </a:r>
            <a:r>
              <a:rPr lang="es-ES" sz="1200" kern="1200" dirty="0">
                <a:solidFill>
                  <a:schemeClr val="tx1"/>
                </a:solidFill>
                <a:latin typeface="+mn-lt"/>
                <a:ea typeface="+mn-ea"/>
                <a:cs typeface="+mn-cs"/>
              </a:rPr>
              <a:t> </a:t>
            </a:r>
            <a:r>
              <a:rPr lang="es-ES" sz="1200" kern="1200" dirty="0" err="1">
                <a:solidFill>
                  <a:schemeClr val="tx1"/>
                </a:solidFill>
                <a:latin typeface="+mn-lt"/>
                <a:ea typeface="+mn-ea"/>
                <a:cs typeface="+mn-cs"/>
              </a:rPr>
              <a:t>others</a:t>
            </a:r>
            <a:r>
              <a:rPr lang="es-ES" sz="1200" kern="1200" dirty="0">
                <a:solidFill>
                  <a:schemeClr val="tx1"/>
                </a:solidFill>
                <a:latin typeface="+mn-lt"/>
                <a:ea typeface="+mn-ea"/>
                <a:cs typeface="+mn-cs"/>
              </a:rPr>
              <a:t>.</a:t>
            </a:r>
            <a:endParaRPr lang="es-ES" dirty="0"/>
          </a:p>
        </p:txBody>
      </p:sp>
      <p:sp>
        <p:nvSpPr>
          <p:cNvPr id="4" name="3 Marcador de número de diapositiva"/>
          <p:cNvSpPr>
            <a:spLocks noGrp="1"/>
          </p:cNvSpPr>
          <p:nvPr>
            <p:ph type="sldNum" sz="quarter" idx="10"/>
          </p:nvPr>
        </p:nvSpPr>
        <p:spPr/>
        <p:txBody>
          <a:bodyPr/>
          <a:lstStyle/>
          <a:p>
            <a:fld id="{5B5AA795-E664-4E09-99BF-66F09FC02695}" type="slidenum">
              <a:rPr lang="es-ES" smtClean="0"/>
              <a:pPr/>
              <a:t>11</a:t>
            </a:fld>
            <a:endParaRPr lang="es-ES"/>
          </a:p>
        </p:txBody>
      </p:sp>
    </p:spTree>
    <p:extLst>
      <p:ext uri="{BB962C8B-B14F-4D97-AF65-F5344CB8AC3E}">
        <p14:creationId xmlns:p14="http://schemas.microsoft.com/office/powerpoint/2010/main" val="9578793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editar el estilo de subtítulo del patrón</a:t>
            </a:r>
          </a:p>
        </p:txBody>
      </p:sp>
      <p:sp>
        <p:nvSpPr>
          <p:cNvPr id="4" name="Marcador de fecha 3"/>
          <p:cNvSpPr>
            <a:spLocks noGrp="1"/>
          </p:cNvSpPr>
          <p:nvPr>
            <p:ph type="dt" sz="half" idx="10"/>
          </p:nvPr>
        </p:nvSpPr>
        <p:spPr/>
        <p:txBody>
          <a:bodyPr/>
          <a:lstStyle/>
          <a:p>
            <a:fld id="{1EBB87EE-EFA3-4DCA-BAFC-877084BECD33}" type="datetimeFigureOut">
              <a:rPr lang="es-ES" smtClean="0"/>
              <a:t>15/05/2023</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34925EFE-D77E-463A-9FFD-388272ABA881}" type="slidenum">
              <a:rPr lang="es-ES" smtClean="0"/>
              <a:t>‹Nº›</a:t>
            </a:fld>
            <a:endParaRPr lang="es-ES"/>
          </a:p>
        </p:txBody>
      </p:sp>
    </p:spTree>
    <p:extLst>
      <p:ext uri="{BB962C8B-B14F-4D97-AF65-F5344CB8AC3E}">
        <p14:creationId xmlns:p14="http://schemas.microsoft.com/office/powerpoint/2010/main" val="31033124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p>
        </p:txBody>
      </p:sp>
      <p:sp>
        <p:nvSpPr>
          <p:cNvPr id="3" name="Marcador de texto vertical 2"/>
          <p:cNvSpPr>
            <a:spLocks noGrp="1"/>
          </p:cNvSpPr>
          <p:nvPr>
            <p:ph type="body" orient="vert" idx="1"/>
          </p:nvPr>
        </p:nvSpPr>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p:cNvSpPr>
            <a:spLocks noGrp="1"/>
          </p:cNvSpPr>
          <p:nvPr>
            <p:ph type="dt" sz="half" idx="10"/>
          </p:nvPr>
        </p:nvSpPr>
        <p:spPr/>
        <p:txBody>
          <a:bodyPr/>
          <a:lstStyle/>
          <a:p>
            <a:fld id="{1EBB87EE-EFA3-4DCA-BAFC-877084BECD33}" type="datetimeFigureOut">
              <a:rPr lang="es-ES" smtClean="0"/>
              <a:t>15/05/2023</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34925EFE-D77E-463A-9FFD-388272ABA881}" type="slidenum">
              <a:rPr lang="es-ES" smtClean="0"/>
              <a:t>‹Nº›</a:t>
            </a:fld>
            <a:endParaRPr lang="es-ES"/>
          </a:p>
        </p:txBody>
      </p:sp>
    </p:spTree>
    <p:extLst>
      <p:ext uri="{BB962C8B-B14F-4D97-AF65-F5344CB8AC3E}">
        <p14:creationId xmlns:p14="http://schemas.microsoft.com/office/powerpoint/2010/main" val="22640381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p:cNvSpPr>
            <a:spLocks noGrp="1"/>
          </p:cNvSpPr>
          <p:nvPr>
            <p:ph type="body" orient="vert" idx="1"/>
          </p:nvPr>
        </p:nvSpPr>
        <p:spPr>
          <a:xfrm>
            <a:off x="838200" y="365125"/>
            <a:ext cx="7734300" cy="5811838"/>
          </a:xfrm>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p:cNvSpPr>
            <a:spLocks noGrp="1"/>
          </p:cNvSpPr>
          <p:nvPr>
            <p:ph type="dt" sz="half" idx="10"/>
          </p:nvPr>
        </p:nvSpPr>
        <p:spPr/>
        <p:txBody>
          <a:bodyPr/>
          <a:lstStyle/>
          <a:p>
            <a:fld id="{1EBB87EE-EFA3-4DCA-BAFC-877084BECD33}" type="datetimeFigureOut">
              <a:rPr lang="es-ES" smtClean="0"/>
              <a:t>15/05/2023</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34925EFE-D77E-463A-9FFD-388272ABA881}" type="slidenum">
              <a:rPr lang="es-ES" smtClean="0"/>
              <a:t>‹Nº›</a:t>
            </a:fld>
            <a:endParaRPr lang="es-ES"/>
          </a:p>
        </p:txBody>
      </p:sp>
    </p:spTree>
    <p:extLst>
      <p:ext uri="{BB962C8B-B14F-4D97-AF65-F5344CB8AC3E}">
        <p14:creationId xmlns:p14="http://schemas.microsoft.com/office/powerpoint/2010/main" val="38241240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p>
        </p:txBody>
      </p:sp>
      <p:sp>
        <p:nvSpPr>
          <p:cNvPr id="3" name="Marcador de contenido 2"/>
          <p:cNvSpPr>
            <a:spLocks noGrp="1"/>
          </p:cNvSpPr>
          <p:nvPr>
            <p:ph idx="1"/>
          </p:nvPr>
        </p:nvSpPr>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p:cNvSpPr>
            <a:spLocks noGrp="1"/>
          </p:cNvSpPr>
          <p:nvPr>
            <p:ph type="dt" sz="half" idx="10"/>
          </p:nvPr>
        </p:nvSpPr>
        <p:spPr/>
        <p:txBody>
          <a:bodyPr/>
          <a:lstStyle/>
          <a:p>
            <a:fld id="{1EBB87EE-EFA3-4DCA-BAFC-877084BECD33}" type="datetimeFigureOut">
              <a:rPr lang="es-ES" smtClean="0"/>
              <a:t>15/05/2023</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34925EFE-D77E-463A-9FFD-388272ABA881}" type="slidenum">
              <a:rPr lang="es-ES" smtClean="0"/>
              <a:t>‹Nº›</a:t>
            </a:fld>
            <a:endParaRPr lang="es-ES"/>
          </a:p>
        </p:txBody>
      </p:sp>
    </p:spTree>
    <p:extLst>
      <p:ext uri="{BB962C8B-B14F-4D97-AF65-F5344CB8AC3E}">
        <p14:creationId xmlns:p14="http://schemas.microsoft.com/office/powerpoint/2010/main" val="39645143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Editar el estilo de texto del patrón</a:t>
            </a:r>
          </a:p>
        </p:txBody>
      </p:sp>
      <p:sp>
        <p:nvSpPr>
          <p:cNvPr id="4" name="Marcador de fecha 3"/>
          <p:cNvSpPr>
            <a:spLocks noGrp="1"/>
          </p:cNvSpPr>
          <p:nvPr>
            <p:ph type="dt" sz="half" idx="10"/>
          </p:nvPr>
        </p:nvSpPr>
        <p:spPr/>
        <p:txBody>
          <a:bodyPr/>
          <a:lstStyle/>
          <a:p>
            <a:fld id="{1EBB87EE-EFA3-4DCA-BAFC-877084BECD33}" type="datetimeFigureOut">
              <a:rPr lang="es-ES" smtClean="0"/>
              <a:t>15/05/2023</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34925EFE-D77E-463A-9FFD-388272ABA881}" type="slidenum">
              <a:rPr lang="es-ES" smtClean="0"/>
              <a:t>‹Nº›</a:t>
            </a:fld>
            <a:endParaRPr lang="es-ES"/>
          </a:p>
        </p:txBody>
      </p:sp>
    </p:spTree>
    <p:extLst>
      <p:ext uri="{BB962C8B-B14F-4D97-AF65-F5344CB8AC3E}">
        <p14:creationId xmlns:p14="http://schemas.microsoft.com/office/powerpoint/2010/main" val="4505140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p>
        </p:txBody>
      </p:sp>
      <p:sp>
        <p:nvSpPr>
          <p:cNvPr id="3" name="Marcador de contenido 2"/>
          <p:cNvSpPr>
            <a:spLocks noGrp="1"/>
          </p:cNvSpPr>
          <p:nvPr>
            <p:ph sz="half" idx="1"/>
          </p:nvPr>
        </p:nvSpPr>
        <p:spPr>
          <a:xfrm>
            <a:off x="838200" y="1825625"/>
            <a:ext cx="5181600" cy="435133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p:cNvSpPr>
            <a:spLocks noGrp="1"/>
          </p:cNvSpPr>
          <p:nvPr>
            <p:ph sz="half" idx="2"/>
          </p:nvPr>
        </p:nvSpPr>
        <p:spPr>
          <a:xfrm>
            <a:off x="6172200" y="1825625"/>
            <a:ext cx="5181600" cy="435133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p:cNvSpPr>
            <a:spLocks noGrp="1"/>
          </p:cNvSpPr>
          <p:nvPr>
            <p:ph type="dt" sz="half" idx="10"/>
          </p:nvPr>
        </p:nvSpPr>
        <p:spPr/>
        <p:txBody>
          <a:bodyPr/>
          <a:lstStyle/>
          <a:p>
            <a:fld id="{1EBB87EE-EFA3-4DCA-BAFC-877084BECD33}" type="datetimeFigureOut">
              <a:rPr lang="es-ES" smtClean="0"/>
              <a:t>15/05/2023</a:t>
            </a:fld>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34925EFE-D77E-463A-9FFD-388272ABA881}" type="slidenum">
              <a:rPr lang="es-ES" smtClean="0"/>
              <a:t>‹Nº›</a:t>
            </a:fld>
            <a:endParaRPr lang="es-ES"/>
          </a:p>
        </p:txBody>
      </p:sp>
    </p:spTree>
    <p:extLst>
      <p:ext uri="{BB962C8B-B14F-4D97-AF65-F5344CB8AC3E}">
        <p14:creationId xmlns:p14="http://schemas.microsoft.com/office/powerpoint/2010/main" val="30508258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4" name="Marcador de contenido 3"/>
          <p:cNvSpPr>
            <a:spLocks noGrp="1"/>
          </p:cNvSpPr>
          <p:nvPr>
            <p:ph sz="half" idx="2"/>
          </p:nvPr>
        </p:nvSpPr>
        <p:spPr>
          <a:xfrm>
            <a:off x="839788" y="2505075"/>
            <a:ext cx="5157787" cy="368458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6" name="Marcador de contenido 5"/>
          <p:cNvSpPr>
            <a:spLocks noGrp="1"/>
          </p:cNvSpPr>
          <p:nvPr>
            <p:ph sz="quarter" idx="4"/>
          </p:nvPr>
        </p:nvSpPr>
        <p:spPr>
          <a:xfrm>
            <a:off x="6172200" y="2505075"/>
            <a:ext cx="5183188" cy="368458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p:cNvSpPr>
            <a:spLocks noGrp="1"/>
          </p:cNvSpPr>
          <p:nvPr>
            <p:ph type="dt" sz="half" idx="10"/>
          </p:nvPr>
        </p:nvSpPr>
        <p:spPr/>
        <p:txBody>
          <a:bodyPr/>
          <a:lstStyle/>
          <a:p>
            <a:fld id="{1EBB87EE-EFA3-4DCA-BAFC-877084BECD33}" type="datetimeFigureOut">
              <a:rPr lang="es-ES" smtClean="0"/>
              <a:t>15/05/2023</a:t>
            </a:fld>
            <a:endParaRPr lang="es-ES"/>
          </a:p>
        </p:txBody>
      </p:sp>
      <p:sp>
        <p:nvSpPr>
          <p:cNvPr id="8" name="Marcador de pie de página 7"/>
          <p:cNvSpPr>
            <a:spLocks noGrp="1"/>
          </p:cNvSpPr>
          <p:nvPr>
            <p:ph type="ftr" sz="quarter" idx="11"/>
          </p:nvPr>
        </p:nvSpPr>
        <p:spPr/>
        <p:txBody>
          <a:bodyPr/>
          <a:lstStyle/>
          <a:p>
            <a:endParaRPr lang="es-ES"/>
          </a:p>
        </p:txBody>
      </p:sp>
      <p:sp>
        <p:nvSpPr>
          <p:cNvPr id="9" name="Marcador de número de diapositiva 8"/>
          <p:cNvSpPr>
            <a:spLocks noGrp="1"/>
          </p:cNvSpPr>
          <p:nvPr>
            <p:ph type="sldNum" sz="quarter" idx="12"/>
          </p:nvPr>
        </p:nvSpPr>
        <p:spPr/>
        <p:txBody>
          <a:bodyPr/>
          <a:lstStyle/>
          <a:p>
            <a:fld id="{34925EFE-D77E-463A-9FFD-388272ABA881}" type="slidenum">
              <a:rPr lang="es-ES" smtClean="0"/>
              <a:t>‹Nº›</a:t>
            </a:fld>
            <a:endParaRPr lang="es-ES"/>
          </a:p>
        </p:txBody>
      </p:sp>
    </p:spTree>
    <p:extLst>
      <p:ext uri="{BB962C8B-B14F-4D97-AF65-F5344CB8AC3E}">
        <p14:creationId xmlns:p14="http://schemas.microsoft.com/office/powerpoint/2010/main" val="32509905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p>
        </p:txBody>
      </p:sp>
      <p:sp>
        <p:nvSpPr>
          <p:cNvPr id="3" name="Marcador de fecha 2"/>
          <p:cNvSpPr>
            <a:spLocks noGrp="1"/>
          </p:cNvSpPr>
          <p:nvPr>
            <p:ph type="dt" sz="half" idx="10"/>
          </p:nvPr>
        </p:nvSpPr>
        <p:spPr/>
        <p:txBody>
          <a:bodyPr/>
          <a:lstStyle/>
          <a:p>
            <a:fld id="{1EBB87EE-EFA3-4DCA-BAFC-877084BECD33}" type="datetimeFigureOut">
              <a:rPr lang="es-ES" smtClean="0"/>
              <a:t>15/05/2023</a:t>
            </a:fld>
            <a:endParaRPr lang="es-ES"/>
          </a:p>
        </p:txBody>
      </p:sp>
      <p:sp>
        <p:nvSpPr>
          <p:cNvPr id="4" name="Marcador de pie de página 3"/>
          <p:cNvSpPr>
            <a:spLocks noGrp="1"/>
          </p:cNvSpPr>
          <p:nvPr>
            <p:ph type="ftr" sz="quarter" idx="11"/>
          </p:nvPr>
        </p:nvSpPr>
        <p:spPr/>
        <p:txBody>
          <a:bodyPr/>
          <a:lstStyle/>
          <a:p>
            <a:endParaRPr lang="es-ES"/>
          </a:p>
        </p:txBody>
      </p:sp>
      <p:sp>
        <p:nvSpPr>
          <p:cNvPr id="5" name="Marcador de número de diapositiva 4"/>
          <p:cNvSpPr>
            <a:spLocks noGrp="1"/>
          </p:cNvSpPr>
          <p:nvPr>
            <p:ph type="sldNum" sz="quarter" idx="12"/>
          </p:nvPr>
        </p:nvSpPr>
        <p:spPr/>
        <p:txBody>
          <a:bodyPr/>
          <a:lstStyle/>
          <a:p>
            <a:fld id="{34925EFE-D77E-463A-9FFD-388272ABA881}" type="slidenum">
              <a:rPr lang="es-ES" smtClean="0"/>
              <a:t>‹Nº›</a:t>
            </a:fld>
            <a:endParaRPr lang="es-ES"/>
          </a:p>
        </p:txBody>
      </p:sp>
    </p:spTree>
    <p:extLst>
      <p:ext uri="{BB962C8B-B14F-4D97-AF65-F5344CB8AC3E}">
        <p14:creationId xmlns:p14="http://schemas.microsoft.com/office/powerpoint/2010/main" val="42515984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1EBB87EE-EFA3-4DCA-BAFC-877084BECD33}" type="datetimeFigureOut">
              <a:rPr lang="es-ES" smtClean="0"/>
              <a:t>15/05/2023</a:t>
            </a:fld>
            <a:endParaRPr lang="es-ES"/>
          </a:p>
        </p:txBody>
      </p:sp>
      <p:sp>
        <p:nvSpPr>
          <p:cNvPr id="3" name="Marcador de pie de página 2"/>
          <p:cNvSpPr>
            <a:spLocks noGrp="1"/>
          </p:cNvSpPr>
          <p:nvPr>
            <p:ph type="ftr" sz="quarter" idx="11"/>
          </p:nvPr>
        </p:nvSpPr>
        <p:spPr/>
        <p:txBody>
          <a:bodyPr/>
          <a:lstStyle/>
          <a:p>
            <a:endParaRPr lang="es-ES"/>
          </a:p>
        </p:txBody>
      </p:sp>
      <p:sp>
        <p:nvSpPr>
          <p:cNvPr id="4" name="Marcador de número de diapositiva 3"/>
          <p:cNvSpPr>
            <a:spLocks noGrp="1"/>
          </p:cNvSpPr>
          <p:nvPr>
            <p:ph type="sldNum" sz="quarter" idx="12"/>
          </p:nvPr>
        </p:nvSpPr>
        <p:spPr/>
        <p:txBody>
          <a:bodyPr/>
          <a:lstStyle/>
          <a:p>
            <a:fld id="{34925EFE-D77E-463A-9FFD-388272ABA881}" type="slidenum">
              <a:rPr lang="es-ES" smtClean="0"/>
              <a:t>‹Nº›</a:t>
            </a:fld>
            <a:endParaRPr lang="es-ES"/>
          </a:p>
        </p:txBody>
      </p:sp>
    </p:spTree>
    <p:extLst>
      <p:ext uri="{BB962C8B-B14F-4D97-AF65-F5344CB8AC3E}">
        <p14:creationId xmlns:p14="http://schemas.microsoft.com/office/powerpoint/2010/main" val="5550598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el estilo de texto del patrón</a:t>
            </a:r>
          </a:p>
        </p:txBody>
      </p:sp>
      <p:sp>
        <p:nvSpPr>
          <p:cNvPr id="5" name="Marcador de fecha 4"/>
          <p:cNvSpPr>
            <a:spLocks noGrp="1"/>
          </p:cNvSpPr>
          <p:nvPr>
            <p:ph type="dt" sz="half" idx="10"/>
          </p:nvPr>
        </p:nvSpPr>
        <p:spPr/>
        <p:txBody>
          <a:bodyPr/>
          <a:lstStyle/>
          <a:p>
            <a:fld id="{1EBB87EE-EFA3-4DCA-BAFC-877084BECD33}" type="datetimeFigureOut">
              <a:rPr lang="es-ES" smtClean="0"/>
              <a:t>15/05/2023</a:t>
            </a:fld>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34925EFE-D77E-463A-9FFD-388272ABA881}" type="slidenum">
              <a:rPr lang="es-ES" smtClean="0"/>
              <a:t>‹Nº›</a:t>
            </a:fld>
            <a:endParaRPr lang="es-ES"/>
          </a:p>
        </p:txBody>
      </p:sp>
    </p:spTree>
    <p:extLst>
      <p:ext uri="{BB962C8B-B14F-4D97-AF65-F5344CB8AC3E}">
        <p14:creationId xmlns:p14="http://schemas.microsoft.com/office/powerpoint/2010/main" val="38540865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el estilo de texto del patrón</a:t>
            </a:r>
          </a:p>
        </p:txBody>
      </p:sp>
      <p:sp>
        <p:nvSpPr>
          <p:cNvPr id="5" name="Marcador de fecha 4"/>
          <p:cNvSpPr>
            <a:spLocks noGrp="1"/>
          </p:cNvSpPr>
          <p:nvPr>
            <p:ph type="dt" sz="half" idx="10"/>
          </p:nvPr>
        </p:nvSpPr>
        <p:spPr/>
        <p:txBody>
          <a:bodyPr/>
          <a:lstStyle/>
          <a:p>
            <a:fld id="{1EBB87EE-EFA3-4DCA-BAFC-877084BECD33}" type="datetimeFigureOut">
              <a:rPr lang="es-ES" smtClean="0"/>
              <a:t>15/05/2023</a:t>
            </a:fld>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34925EFE-D77E-463A-9FFD-388272ABA881}" type="slidenum">
              <a:rPr lang="es-ES" smtClean="0"/>
              <a:t>‹Nº›</a:t>
            </a:fld>
            <a:endParaRPr lang="es-ES"/>
          </a:p>
        </p:txBody>
      </p:sp>
    </p:spTree>
    <p:extLst>
      <p:ext uri="{BB962C8B-B14F-4D97-AF65-F5344CB8AC3E}">
        <p14:creationId xmlns:p14="http://schemas.microsoft.com/office/powerpoint/2010/main" val="11572276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EBB87EE-EFA3-4DCA-BAFC-877084BECD33}" type="datetimeFigureOut">
              <a:rPr lang="es-ES" smtClean="0"/>
              <a:t>15/05/2023</a:t>
            </a:fld>
            <a:endParaRPr lang="es-ES"/>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4925EFE-D77E-463A-9FFD-388272ABA881}" type="slidenum">
              <a:rPr lang="es-ES" smtClean="0"/>
              <a:t>‹Nº›</a:t>
            </a:fld>
            <a:endParaRPr lang="es-ES"/>
          </a:p>
        </p:txBody>
      </p:sp>
    </p:spTree>
    <p:extLst>
      <p:ext uri="{BB962C8B-B14F-4D97-AF65-F5344CB8AC3E}">
        <p14:creationId xmlns:p14="http://schemas.microsoft.com/office/powerpoint/2010/main" val="16073296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www.extremaduraavante.es/index.php" TargetMode="External"/><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image" Target="../media/image32.png"/></Relationships>
</file>

<file path=ppt/slides/_rels/slide1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1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4.png"/></Relationships>
</file>

<file path=ppt/slides/_rels/slide14.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41.png"/></Relationships>
</file>

<file path=ppt/slides/_rels/slide16.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hyperlink" Target="http://www.extremaduraavante.es/index.php" TargetMode="External"/><Relationship Id="rId7" Type="http://schemas.openxmlformats.org/officeDocument/2006/relationships/diagramQuickStyle" Target="../diagrams/quickStyle1.xml"/><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35.png"/><Relationship Id="rId4" Type="http://schemas.openxmlformats.org/officeDocument/2006/relationships/image" Target="../media/image18.png"/><Relationship Id="rId9" Type="http://schemas.microsoft.com/office/2007/relationships/diagramDrawing" Target="../diagrams/drawing1.xml"/></Relationships>
</file>

<file path=ppt/slides/_rels/slide17.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hyperlink" Target="http://www.extremaduraavante.es/index.php" TargetMode="External"/><Relationship Id="rId7" Type="http://schemas.openxmlformats.org/officeDocument/2006/relationships/diagramQuickStyle" Target="../diagrams/quickStyle2.xml"/><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diagramLayout" Target="../diagrams/layout2.xml"/><Relationship Id="rId5" Type="http://schemas.openxmlformats.org/officeDocument/2006/relationships/diagramData" Target="../diagrams/data2.xml"/><Relationship Id="rId10" Type="http://schemas.openxmlformats.org/officeDocument/2006/relationships/image" Target="../media/image35.png"/><Relationship Id="rId4" Type="http://schemas.openxmlformats.org/officeDocument/2006/relationships/image" Target="../media/image18.png"/><Relationship Id="rId9" Type="http://schemas.microsoft.com/office/2007/relationships/diagramDrawing" Target="../diagrams/drawing2.xml"/></Relationships>
</file>

<file path=ppt/slides/_rels/slide18.xml.rels><?xml version="1.0" encoding="UTF-8" standalone="yes"?>
<Relationships xmlns="http://schemas.openxmlformats.org/package/2006/relationships"><Relationship Id="rId8" Type="http://schemas.openxmlformats.org/officeDocument/2006/relationships/image" Target="../media/image55.jpeg"/><Relationship Id="rId3" Type="http://schemas.openxmlformats.org/officeDocument/2006/relationships/hyperlink" Target="http://www.extremaduraavante.es/index.php" TargetMode="External"/><Relationship Id="rId7" Type="http://schemas.openxmlformats.org/officeDocument/2006/relationships/image" Target="../media/image54.jpe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53.jpeg"/><Relationship Id="rId5" Type="http://schemas.openxmlformats.org/officeDocument/2006/relationships/image" Target="../media/image52.jpeg"/><Relationship Id="rId4" Type="http://schemas.openxmlformats.org/officeDocument/2006/relationships/image" Target="../media/image18.png"/><Relationship Id="rId9" Type="http://schemas.openxmlformats.org/officeDocument/2006/relationships/image" Target="../media/image56.jpeg"/></Relationships>
</file>

<file path=ppt/slides/_rels/slide19.xml.rels><?xml version="1.0" encoding="UTF-8" standalone="yes"?>
<Relationships xmlns="http://schemas.openxmlformats.org/package/2006/relationships"><Relationship Id="rId3" Type="http://schemas.openxmlformats.org/officeDocument/2006/relationships/hyperlink" Target="http://www.extremaduraavante.es/index.php" TargetMode="External"/><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57.jpeg"/><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jpe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jpeg"/></Relationships>
</file>

<file path=ppt/slides/_rels/slide7.xml.rels><?xml version="1.0" encoding="UTF-8" standalone="yes"?>
<Relationships xmlns="http://schemas.openxmlformats.org/package/2006/relationships"><Relationship Id="rId3" Type="http://schemas.openxmlformats.org/officeDocument/2006/relationships/hyperlink" Target="http://www.extremaduraavante.es/index.php" TargetMode="External"/><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19.jpeg"/><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hyperlink" Target="http://www.extremaduraavante.es/index.php" TargetMode="External"/><Relationship Id="rId7" Type="http://schemas.openxmlformats.org/officeDocument/2006/relationships/image" Target="../media/image22.jpe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hyperlink" Target="http://www.extremaduraavante.es/index.php" TargetMode="External"/><Relationship Id="rId7" Type="http://schemas.openxmlformats.org/officeDocument/2006/relationships/image" Target="../media/image26.jpe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18.png"/><Relationship Id="rId9" Type="http://schemas.openxmlformats.org/officeDocument/2006/relationships/image" Target="../media/image28.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descr="Un campo con árboles&#10;&#10;Descripción generada automáticamente">
            <a:extLst>
              <a:ext uri="{FF2B5EF4-FFF2-40B4-BE49-F238E27FC236}">
                <a16:creationId xmlns:a16="http://schemas.microsoft.com/office/drawing/2014/main" id="{AF635DB7-0C02-570F-E077-EE2A25E47FC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5988"/>
            <a:ext cx="12192000" cy="6923988"/>
          </a:xfrm>
          <a:prstGeom prst="rect">
            <a:avLst/>
          </a:prstGeom>
        </p:spPr>
      </p:pic>
      <p:sp>
        <p:nvSpPr>
          <p:cNvPr id="2" name="Título 1"/>
          <p:cNvSpPr>
            <a:spLocks noGrp="1"/>
          </p:cNvSpPr>
          <p:nvPr>
            <p:ph type="ctrTitle"/>
          </p:nvPr>
        </p:nvSpPr>
        <p:spPr>
          <a:xfrm>
            <a:off x="1065403" y="455927"/>
            <a:ext cx="9873842" cy="1730744"/>
          </a:xfrm>
        </p:spPr>
        <p:txBody>
          <a:bodyPr>
            <a:noAutofit/>
          </a:bodyPr>
          <a:lstStyle/>
          <a:p>
            <a:r>
              <a:rPr lang="en-US" sz="4400" b="1" dirty="0">
                <a:solidFill>
                  <a:schemeClr val="tx1">
                    <a:lumMod val="95000"/>
                    <a:lumOff val="5000"/>
                  </a:schemeClr>
                </a:solidFill>
                <a:latin typeface="Duepuntozero"/>
                <a:cs typeface="Duepuntozero"/>
              </a:rPr>
              <a:t>Extremadura </a:t>
            </a:r>
            <a:r>
              <a:rPr lang="en-US" sz="4400" b="1" dirty="0" err="1">
                <a:solidFill>
                  <a:schemeClr val="tx1">
                    <a:lumMod val="95000"/>
                    <a:lumOff val="5000"/>
                  </a:schemeClr>
                </a:solidFill>
                <a:latin typeface="Duepuntozero"/>
                <a:cs typeface="Duepuntozero"/>
              </a:rPr>
              <a:t>AgriFood</a:t>
            </a:r>
            <a:r>
              <a:rPr lang="en-US" sz="4400" b="1" dirty="0">
                <a:solidFill>
                  <a:schemeClr val="tx1">
                    <a:lumMod val="95000"/>
                    <a:lumOff val="5000"/>
                  </a:schemeClr>
                </a:solidFill>
                <a:latin typeface="Duepuntozero"/>
                <a:cs typeface="Duepuntozero"/>
              </a:rPr>
              <a:t> and Forestry Research Systems: </a:t>
            </a:r>
            <a:br>
              <a:rPr lang="en-US" sz="4400" b="1" dirty="0">
                <a:solidFill>
                  <a:schemeClr val="tx1">
                    <a:lumMod val="95000"/>
                    <a:lumOff val="5000"/>
                  </a:schemeClr>
                </a:solidFill>
                <a:latin typeface="Duepuntozero"/>
                <a:cs typeface="Duepuntozero"/>
              </a:rPr>
            </a:br>
            <a:r>
              <a:rPr lang="en-US" sz="2800" dirty="0">
                <a:solidFill>
                  <a:schemeClr val="tx1">
                    <a:lumMod val="95000"/>
                    <a:lumOff val="5000"/>
                  </a:schemeClr>
                </a:solidFill>
                <a:latin typeface="Duepuntozero"/>
                <a:cs typeface="Duepuntozero"/>
              </a:rPr>
              <a:t>Green and Climate Transition Plans in agriculture and in agroforestry systems</a:t>
            </a:r>
            <a:endParaRPr lang="es-ES" sz="3200" dirty="0">
              <a:solidFill>
                <a:schemeClr val="tx1">
                  <a:lumMod val="95000"/>
                  <a:lumOff val="5000"/>
                </a:schemeClr>
              </a:solidFill>
              <a:latin typeface="Duepuntozero"/>
              <a:cs typeface="Duepuntozero"/>
            </a:endParaRPr>
          </a:p>
        </p:txBody>
      </p:sp>
      <p:sp>
        <p:nvSpPr>
          <p:cNvPr id="3" name="Subtítulo 2"/>
          <p:cNvSpPr>
            <a:spLocks noGrp="1"/>
          </p:cNvSpPr>
          <p:nvPr>
            <p:ph type="subTitle" idx="1"/>
          </p:nvPr>
        </p:nvSpPr>
        <p:spPr>
          <a:xfrm>
            <a:off x="4984299" y="5712665"/>
            <a:ext cx="7118293" cy="1018852"/>
          </a:xfrm>
        </p:spPr>
        <p:txBody>
          <a:bodyPr>
            <a:normAutofit/>
          </a:bodyPr>
          <a:lstStyle/>
          <a:p>
            <a:pPr algn="l"/>
            <a:r>
              <a:rPr lang="es-ES" sz="2000" b="1" dirty="0">
                <a:solidFill>
                  <a:schemeClr val="bg1"/>
                </a:solidFill>
              </a:rPr>
              <a:t>Carmen González  </a:t>
            </a:r>
            <a:br>
              <a:rPr lang="es-ES" sz="2000" b="1" dirty="0">
                <a:solidFill>
                  <a:schemeClr val="bg1"/>
                </a:solidFill>
              </a:rPr>
            </a:br>
            <a:r>
              <a:rPr lang="es-ES" sz="2000" i="1" dirty="0">
                <a:solidFill>
                  <a:schemeClr val="bg1"/>
                </a:solidFill>
              </a:rPr>
              <a:t>Director </a:t>
            </a:r>
            <a:r>
              <a:rPr lang="es-ES" sz="2000" i="1" dirty="0" err="1">
                <a:solidFill>
                  <a:schemeClr val="bg1"/>
                </a:solidFill>
              </a:rPr>
              <a:t>of</a:t>
            </a:r>
            <a:r>
              <a:rPr lang="es-ES" sz="2000" i="1" dirty="0">
                <a:solidFill>
                  <a:schemeClr val="bg1"/>
                </a:solidFill>
              </a:rPr>
              <a:t> </a:t>
            </a:r>
            <a:r>
              <a:rPr lang="es-ES" sz="2000" i="1" dirty="0" err="1">
                <a:solidFill>
                  <a:schemeClr val="bg1"/>
                </a:solidFill>
              </a:rPr>
              <a:t>the</a:t>
            </a:r>
            <a:r>
              <a:rPr lang="es-ES" sz="2000" i="1" dirty="0">
                <a:solidFill>
                  <a:schemeClr val="bg1"/>
                </a:solidFill>
              </a:rPr>
              <a:t> Centre </a:t>
            </a:r>
            <a:r>
              <a:rPr lang="es-ES" sz="2000" i="1" dirty="0" err="1">
                <a:solidFill>
                  <a:schemeClr val="bg1"/>
                </a:solidFill>
              </a:rPr>
              <a:t>for</a:t>
            </a:r>
            <a:r>
              <a:rPr lang="es-ES" sz="2000" i="1" dirty="0">
                <a:solidFill>
                  <a:schemeClr val="bg1"/>
                </a:solidFill>
              </a:rPr>
              <a:t> </a:t>
            </a:r>
            <a:r>
              <a:rPr lang="es-ES" sz="2000" i="1" dirty="0" err="1">
                <a:solidFill>
                  <a:schemeClr val="bg1"/>
                </a:solidFill>
              </a:rPr>
              <a:t>Scientific</a:t>
            </a:r>
            <a:r>
              <a:rPr lang="es-ES" sz="2000" i="1" dirty="0">
                <a:solidFill>
                  <a:schemeClr val="bg1"/>
                </a:solidFill>
              </a:rPr>
              <a:t> and </a:t>
            </a:r>
            <a:r>
              <a:rPr lang="es-ES" sz="2000" i="1" dirty="0" err="1">
                <a:solidFill>
                  <a:schemeClr val="bg1"/>
                </a:solidFill>
              </a:rPr>
              <a:t>Technological</a:t>
            </a:r>
            <a:r>
              <a:rPr lang="es-ES" sz="2000" i="1" dirty="0">
                <a:solidFill>
                  <a:schemeClr val="bg1"/>
                </a:solidFill>
              </a:rPr>
              <a:t> </a:t>
            </a:r>
            <a:r>
              <a:rPr lang="es-ES" sz="2000" i="1" dirty="0" err="1">
                <a:solidFill>
                  <a:schemeClr val="bg1"/>
                </a:solidFill>
              </a:rPr>
              <a:t>Research</a:t>
            </a:r>
            <a:r>
              <a:rPr lang="es-ES" sz="2000" i="1" dirty="0">
                <a:solidFill>
                  <a:schemeClr val="bg1"/>
                </a:solidFill>
              </a:rPr>
              <a:t> </a:t>
            </a:r>
            <a:r>
              <a:rPr lang="es-ES" sz="2000" i="1" dirty="0" err="1">
                <a:solidFill>
                  <a:schemeClr val="bg1"/>
                </a:solidFill>
              </a:rPr>
              <a:t>of</a:t>
            </a:r>
            <a:r>
              <a:rPr lang="es-ES" sz="2000" i="1" dirty="0">
                <a:solidFill>
                  <a:schemeClr val="bg1"/>
                </a:solidFill>
              </a:rPr>
              <a:t> Extremadura (CICYTEX)</a:t>
            </a:r>
          </a:p>
        </p:txBody>
      </p:sp>
      <p:sp>
        <p:nvSpPr>
          <p:cNvPr id="5" name="Subtítulo 2">
            <a:extLst>
              <a:ext uri="{FF2B5EF4-FFF2-40B4-BE49-F238E27FC236}">
                <a16:creationId xmlns:a16="http://schemas.microsoft.com/office/drawing/2014/main" id="{242AB229-E4A9-4299-A56C-23E1038423A8}"/>
              </a:ext>
            </a:extLst>
          </p:cNvPr>
          <p:cNvSpPr txBox="1">
            <a:spLocks/>
          </p:cNvSpPr>
          <p:nvPr/>
        </p:nvSpPr>
        <p:spPr>
          <a:xfrm>
            <a:off x="299222" y="5601335"/>
            <a:ext cx="4006077" cy="1018852"/>
          </a:xfrm>
          <a:prstGeom prst="rect">
            <a:avLst/>
          </a:prstGeom>
        </p:spPr>
        <p:txBody>
          <a:bodyPr vert="horz" lIns="91440" tIns="45720" rIns="91440" bIns="45720" rtlCol="0">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br>
              <a:rPr lang="es-ES" b="1">
                <a:solidFill>
                  <a:schemeClr val="accent6">
                    <a:lumMod val="75000"/>
                  </a:schemeClr>
                </a:solidFill>
              </a:rPr>
            </a:br>
            <a:r>
              <a:rPr lang="es-ES" b="1" i="1"/>
              <a:t>Eriaff Annual Conference, Bolzano, May, 22-24, 2023</a:t>
            </a:r>
            <a:endParaRPr lang="es-ES" b="1" i="1" dirty="0"/>
          </a:p>
        </p:txBody>
      </p:sp>
    </p:spTree>
    <p:extLst>
      <p:ext uri="{BB962C8B-B14F-4D97-AF65-F5344CB8AC3E}">
        <p14:creationId xmlns:p14="http://schemas.microsoft.com/office/powerpoint/2010/main" val="20844924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logoAvante 01">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05513" y="-6286500"/>
            <a:ext cx="1714500" cy="762000"/>
          </a:xfrm>
          <a:prstGeom prst="rect">
            <a:avLst/>
          </a:prstGeom>
          <a:noFill/>
          <a:extLst>
            <a:ext uri="{909E8E84-426E-40DD-AFC4-6F175D3DCCD1}">
              <a14:hiddenFill xmlns:a14="http://schemas.microsoft.com/office/drawing/2010/main">
                <a:solidFill>
                  <a:srgbClr val="FFFFFF"/>
                </a:solidFill>
              </a14:hiddenFill>
            </a:ext>
          </a:extLst>
        </p:spPr>
      </p:pic>
      <p:sp>
        <p:nvSpPr>
          <p:cNvPr id="44" name="1 Título"/>
          <p:cNvSpPr txBox="1">
            <a:spLocks/>
          </p:cNvSpPr>
          <p:nvPr/>
        </p:nvSpPr>
        <p:spPr>
          <a:xfrm>
            <a:off x="516026" y="251429"/>
            <a:ext cx="9978602" cy="648072"/>
          </a:xfrm>
          <a:prstGeom prst="rect">
            <a:avLst/>
          </a:prstGeom>
        </p:spPr>
        <p:txBody>
          <a:bodyPr vert="horz" lIns="91440" tIns="45720" rIns="91440" bIns="45720" rtlCol="0" anchor="b">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2400" b="1" dirty="0">
                <a:latin typeface="Duepuntozero"/>
              </a:rPr>
              <a:t>National Agri-Food Technology </a:t>
            </a:r>
            <a:r>
              <a:rPr lang="en-GB" sz="2400" b="1" dirty="0" err="1">
                <a:latin typeface="Duepuntozero"/>
              </a:rPr>
              <a:t>Center</a:t>
            </a:r>
            <a:r>
              <a:rPr lang="en-GB" sz="2400" b="1" dirty="0">
                <a:latin typeface="Duepuntozero"/>
              </a:rPr>
              <a:t> (CTAEX)</a:t>
            </a:r>
            <a:endParaRPr lang="en-US" sz="2800" dirty="0"/>
          </a:p>
        </p:txBody>
      </p:sp>
      <p:cxnSp>
        <p:nvCxnSpPr>
          <p:cNvPr id="7" name="3 Conector recto"/>
          <p:cNvCxnSpPr/>
          <p:nvPr/>
        </p:nvCxnSpPr>
        <p:spPr>
          <a:xfrm>
            <a:off x="322729" y="1196752"/>
            <a:ext cx="11540565" cy="0"/>
          </a:xfrm>
          <a:prstGeom prst="line">
            <a:avLst/>
          </a:prstGeom>
          <a:ln w="12700" cap="rnd" cmpd="sng">
            <a:solidFill>
              <a:srgbClr val="00B050"/>
            </a:solidFill>
          </a:ln>
        </p:spPr>
        <p:style>
          <a:lnRef idx="1">
            <a:schemeClr val="accent1"/>
          </a:lnRef>
          <a:fillRef idx="0">
            <a:schemeClr val="accent1"/>
          </a:fillRef>
          <a:effectRef idx="0">
            <a:schemeClr val="accent1"/>
          </a:effectRef>
          <a:fontRef idx="minor">
            <a:schemeClr val="tx1"/>
          </a:fontRef>
        </p:style>
      </p:cxnSp>
      <p:pic>
        <p:nvPicPr>
          <p:cNvPr id="3074" name="Picture 2" descr="CTAEX">
            <a:extLst>
              <a:ext uri="{FF2B5EF4-FFF2-40B4-BE49-F238E27FC236}">
                <a16:creationId xmlns:a16="http://schemas.microsoft.com/office/drawing/2014/main" id="{0A1E0A2E-6696-4F48-83D5-1A9BE455ECC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361802" y="264215"/>
            <a:ext cx="914400" cy="762000"/>
          </a:xfrm>
          <a:prstGeom prst="rect">
            <a:avLst/>
          </a:prstGeom>
          <a:noFill/>
          <a:extLst>
            <a:ext uri="{909E8E84-426E-40DD-AFC4-6F175D3DCCD1}">
              <a14:hiddenFill xmlns:a14="http://schemas.microsoft.com/office/drawing/2010/main">
                <a:solidFill>
                  <a:srgbClr val="FFFFFF"/>
                </a:solidFill>
              </a14:hiddenFill>
            </a:ext>
          </a:extLst>
        </p:spPr>
      </p:pic>
      <p:pic>
        <p:nvPicPr>
          <p:cNvPr id="10" name="Imagen 9" descr="Un cd de musica&#10;&#10;Descripción generada automáticamente con confianza baja">
            <a:extLst>
              <a:ext uri="{FF2B5EF4-FFF2-40B4-BE49-F238E27FC236}">
                <a16:creationId xmlns:a16="http://schemas.microsoft.com/office/drawing/2014/main" id="{05CEC993-10B5-4012-B4EB-BCEFF31AF809}"/>
              </a:ext>
            </a:extLst>
          </p:cNvPr>
          <p:cNvPicPr>
            <a:picLocks noChangeAspect="1"/>
          </p:cNvPicPr>
          <p:nvPr/>
        </p:nvPicPr>
        <p:blipFill>
          <a:blip r:embed="rId6"/>
          <a:stretch>
            <a:fillRect/>
          </a:stretch>
        </p:blipFill>
        <p:spPr>
          <a:xfrm>
            <a:off x="1621900" y="1368054"/>
            <a:ext cx="8400120" cy="5609088"/>
          </a:xfrm>
          <a:prstGeom prst="rect">
            <a:avLst/>
          </a:prstGeom>
        </p:spPr>
      </p:pic>
    </p:spTree>
    <p:extLst>
      <p:ext uri="{BB962C8B-B14F-4D97-AF65-F5344CB8AC3E}">
        <p14:creationId xmlns:p14="http://schemas.microsoft.com/office/powerpoint/2010/main" val="12545396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3 Conector recto"/>
          <p:cNvCxnSpPr/>
          <p:nvPr/>
        </p:nvCxnSpPr>
        <p:spPr>
          <a:xfrm>
            <a:off x="322729" y="1196752"/>
            <a:ext cx="11540565" cy="0"/>
          </a:xfrm>
          <a:prstGeom prst="line">
            <a:avLst/>
          </a:prstGeom>
          <a:ln w="12700" cap="rnd" cmpd="sng">
            <a:solidFill>
              <a:srgbClr val="00B050"/>
            </a:solidFill>
          </a:ln>
        </p:spPr>
        <p:style>
          <a:lnRef idx="1">
            <a:schemeClr val="accent1"/>
          </a:lnRef>
          <a:fillRef idx="0">
            <a:schemeClr val="accent1"/>
          </a:fillRef>
          <a:effectRef idx="0">
            <a:schemeClr val="accent1"/>
          </a:effectRef>
          <a:fontRef idx="minor">
            <a:schemeClr val="tx1"/>
          </a:fontRef>
        </p:style>
      </p:cxnSp>
      <p:sp>
        <p:nvSpPr>
          <p:cNvPr id="13" name="CuadroTexto 12">
            <a:extLst>
              <a:ext uri="{FF2B5EF4-FFF2-40B4-BE49-F238E27FC236}">
                <a16:creationId xmlns:a16="http://schemas.microsoft.com/office/drawing/2014/main" id="{F94B838B-2CBE-4516-9081-3ABDE969FA3E}"/>
              </a:ext>
            </a:extLst>
          </p:cNvPr>
          <p:cNvSpPr txBox="1"/>
          <p:nvPr/>
        </p:nvSpPr>
        <p:spPr>
          <a:xfrm>
            <a:off x="706773" y="396540"/>
            <a:ext cx="6094602" cy="523220"/>
          </a:xfrm>
          <a:prstGeom prst="rect">
            <a:avLst/>
          </a:prstGeom>
          <a:noFill/>
        </p:spPr>
        <p:txBody>
          <a:bodyPr wrap="square">
            <a:spAutoFit/>
          </a:bodyPr>
          <a:lstStyle/>
          <a:p>
            <a:pPr>
              <a:defRPr/>
            </a:pPr>
            <a:r>
              <a:rPr lang="en-US" sz="2800" b="1" dirty="0">
                <a:solidFill>
                  <a:schemeClr val="tx1">
                    <a:lumMod val="95000"/>
                    <a:lumOff val="5000"/>
                  </a:schemeClr>
                </a:solidFill>
                <a:latin typeface="Duepuntozero"/>
                <a:ea typeface="+mj-ea"/>
                <a:cs typeface="Duepuntozero"/>
              </a:rPr>
              <a:t>Extremadura RIS3</a:t>
            </a:r>
            <a:endParaRPr lang="es-ES" sz="2800" dirty="0">
              <a:solidFill>
                <a:schemeClr val="tx1">
                  <a:lumMod val="95000"/>
                  <a:lumOff val="5000"/>
                </a:schemeClr>
              </a:solidFill>
              <a:latin typeface="Duepuntozero"/>
              <a:ea typeface="+mj-ea"/>
              <a:cs typeface="Duepuntozero"/>
            </a:endParaRPr>
          </a:p>
        </p:txBody>
      </p:sp>
      <p:pic>
        <p:nvPicPr>
          <p:cNvPr id="2" name="Picture 2">
            <a:extLst>
              <a:ext uri="{FF2B5EF4-FFF2-40B4-BE49-F238E27FC236}">
                <a16:creationId xmlns:a16="http://schemas.microsoft.com/office/drawing/2014/main" id="{39F22E0C-4CDD-890F-AC44-20F59269897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5094" y="1297576"/>
            <a:ext cx="2938943" cy="3110297"/>
          </a:xfrm>
          <a:prstGeom prst="rect">
            <a:avLst/>
          </a:prstGeom>
          <a:noFill/>
          <a:extLst>
            <a:ext uri="{909E8E84-426E-40DD-AFC4-6F175D3DCCD1}">
              <a14:hiddenFill xmlns:a14="http://schemas.microsoft.com/office/drawing/2010/main">
                <a:solidFill>
                  <a:srgbClr val="FFFFFF"/>
                </a:solidFill>
              </a14:hiddenFill>
            </a:ext>
          </a:extLst>
        </p:spPr>
      </p:pic>
      <p:sp>
        <p:nvSpPr>
          <p:cNvPr id="6" name="1 Título">
            <a:extLst>
              <a:ext uri="{FF2B5EF4-FFF2-40B4-BE49-F238E27FC236}">
                <a16:creationId xmlns:a16="http://schemas.microsoft.com/office/drawing/2014/main" id="{2C5C12EF-4AD9-8612-ED4B-CAD2CE0EBF54}"/>
              </a:ext>
            </a:extLst>
          </p:cNvPr>
          <p:cNvSpPr txBox="1">
            <a:spLocks/>
          </p:cNvSpPr>
          <p:nvPr/>
        </p:nvSpPr>
        <p:spPr>
          <a:xfrm>
            <a:off x="3754074" y="1585519"/>
            <a:ext cx="7537508" cy="755007"/>
          </a:xfrm>
          <a:prstGeom prst="rect">
            <a:avLst/>
          </a:prstGeom>
        </p:spPr>
        <p:txBody>
          <a:bodyPr vert="horz" lIns="91440" tIns="45720" rIns="91440" bIns="45720" rtlCol="0" anchor="b">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lvl="1">
              <a:spcBef>
                <a:spcPct val="0"/>
              </a:spcBef>
              <a:defRPr/>
            </a:pPr>
            <a:r>
              <a:rPr lang="en-US" sz="2400" dirty="0"/>
              <a:t>A strategy to move towards a green transition and a digital transformation.</a:t>
            </a:r>
            <a:endParaRPr lang="es-ES" sz="2400" dirty="0"/>
          </a:p>
        </p:txBody>
      </p:sp>
      <p:sp>
        <p:nvSpPr>
          <p:cNvPr id="7" name="1 Rectángulo">
            <a:extLst>
              <a:ext uri="{FF2B5EF4-FFF2-40B4-BE49-F238E27FC236}">
                <a16:creationId xmlns:a16="http://schemas.microsoft.com/office/drawing/2014/main" id="{154CE5F1-904E-029C-B0EB-826FDC88AE71}"/>
              </a:ext>
            </a:extLst>
          </p:cNvPr>
          <p:cNvSpPr/>
          <p:nvPr/>
        </p:nvSpPr>
        <p:spPr>
          <a:xfrm>
            <a:off x="3754074" y="2340526"/>
            <a:ext cx="7747232" cy="1477328"/>
          </a:xfrm>
          <a:prstGeom prst="rect">
            <a:avLst/>
          </a:prstGeom>
        </p:spPr>
        <p:txBody>
          <a:bodyPr wrap="square">
            <a:spAutoFit/>
          </a:bodyPr>
          <a:lstStyle/>
          <a:p>
            <a:pPr defTabSz="144000"/>
            <a:r>
              <a:rPr lang="en-US" b="1" dirty="0">
                <a:solidFill>
                  <a:srgbClr val="009933"/>
                </a:solidFill>
              </a:rPr>
              <a:t>Extremadura RIS3 has been designed in connection with existing policies and strategies at international, national and regional level, which aims to move towards a green transition and a digital transformation capable of generating value and sustainably exploiting our resources and capacities, making Extremadura an attractive destination for investment and talent.</a:t>
            </a:r>
            <a:endParaRPr lang="es-ES" dirty="0"/>
          </a:p>
        </p:txBody>
      </p:sp>
      <p:pic>
        <p:nvPicPr>
          <p:cNvPr id="8" name="Imagen 7">
            <a:extLst>
              <a:ext uri="{FF2B5EF4-FFF2-40B4-BE49-F238E27FC236}">
                <a16:creationId xmlns:a16="http://schemas.microsoft.com/office/drawing/2014/main" id="{BA8A52A2-8242-C90A-970D-4B5DF4E759BA}"/>
              </a:ext>
            </a:extLst>
          </p:cNvPr>
          <p:cNvPicPr>
            <a:picLocks noChangeAspect="1"/>
          </p:cNvPicPr>
          <p:nvPr/>
        </p:nvPicPr>
        <p:blipFill rotWithShape="1">
          <a:blip r:embed="rId4"/>
          <a:srcRect l="5596" t="13411" r="40872" b="57921"/>
          <a:stretch/>
        </p:blipFill>
        <p:spPr>
          <a:xfrm>
            <a:off x="7627690" y="4024000"/>
            <a:ext cx="3875479" cy="2334856"/>
          </a:xfrm>
          <a:prstGeom prst="rect">
            <a:avLst/>
          </a:prstGeom>
        </p:spPr>
      </p:pic>
      <p:sp>
        <p:nvSpPr>
          <p:cNvPr id="10" name="1 Título">
            <a:extLst>
              <a:ext uri="{FF2B5EF4-FFF2-40B4-BE49-F238E27FC236}">
                <a16:creationId xmlns:a16="http://schemas.microsoft.com/office/drawing/2014/main" id="{3C275555-412B-A27E-3278-376870D9CAA5}"/>
              </a:ext>
            </a:extLst>
          </p:cNvPr>
          <p:cNvSpPr txBox="1">
            <a:spLocks/>
          </p:cNvSpPr>
          <p:nvPr/>
        </p:nvSpPr>
        <p:spPr>
          <a:xfrm>
            <a:off x="864064" y="4981586"/>
            <a:ext cx="6300133" cy="1157676"/>
          </a:xfrm>
          <a:prstGeom prst="rect">
            <a:avLst/>
          </a:prstGeom>
        </p:spPr>
        <p:txBody>
          <a:bodyPr vert="horz" lIns="91440" tIns="45720" rIns="91440" bIns="45720" rtlCol="0" anchor="b">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lvl="1">
              <a:spcBef>
                <a:spcPct val="0"/>
              </a:spcBef>
              <a:defRPr/>
            </a:pPr>
            <a:r>
              <a:rPr lang="en-US" sz="2400" dirty="0"/>
              <a:t>A roadmap to make Extremadura an exporting region of own-brand products and services with high added value.</a:t>
            </a:r>
            <a:endParaRPr lang="es-ES" sz="2400" dirty="0"/>
          </a:p>
        </p:txBody>
      </p:sp>
      <p:pic>
        <p:nvPicPr>
          <p:cNvPr id="3" name="Imagen 2">
            <a:extLst>
              <a:ext uri="{FF2B5EF4-FFF2-40B4-BE49-F238E27FC236}">
                <a16:creationId xmlns:a16="http://schemas.microsoft.com/office/drawing/2014/main" id="{064E1403-3B30-3039-9228-2279C71D6946}"/>
              </a:ext>
            </a:extLst>
          </p:cNvPr>
          <p:cNvPicPr>
            <a:picLocks noChangeAspect="1"/>
          </p:cNvPicPr>
          <p:nvPr/>
        </p:nvPicPr>
        <p:blipFill>
          <a:blip r:embed="rId5"/>
          <a:stretch>
            <a:fillRect/>
          </a:stretch>
        </p:blipFill>
        <p:spPr>
          <a:xfrm>
            <a:off x="9565429" y="168575"/>
            <a:ext cx="2411781" cy="927354"/>
          </a:xfrm>
          <a:prstGeom prst="rect">
            <a:avLst/>
          </a:prstGeom>
        </p:spPr>
      </p:pic>
    </p:spTree>
    <p:extLst>
      <p:ext uri="{BB962C8B-B14F-4D97-AF65-F5344CB8AC3E}">
        <p14:creationId xmlns:p14="http://schemas.microsoft.com/office/powerpoint/2010/main" val="7119212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286110" y="1196752"/>
            <a:ext cx="3338302" cy="675361"/>
          </a:xfrm>
        </p:spPr>
        <p:txBody>
          <a:bodyPr>
            <a:normAutofit/>
          </a:bodyPr>
          <a:lstStyle/>
          <a:p>
            <a:r>
              <a:rPr lang="es-ES" sz="2800" b="1" dirty="0" err="1">
                <a:solidFill>
                  <a:srgbClr val="00B050"/>
                </a:solidFill>
              </a:rPr>
              <a:t>Pedoclimatic</a:t>
            </a:r>
            <a:r>
              <a:rPr lang="es-ES" sz="2800" b="1" dirty="0">
                <a:solidFill>
                  <a:srgbClr val="00B050"/>
                </a:solidFill>
              </a:rPr>
              <a:t> </a:t>
            </a:r>
            <a:r>
              <a:rPr lang="es-ES" sz="2800" b="1" dirty="0" err="1">
                <a:solidFill>
                  <a:srgbClr val="00B050"/>
                </a:solidFill>
              </a:rPr>
              <a:t>zones</a:t>
            </a:r>
            <a:endParaRPr lang="es-ES" sz="2800" b="1" dirty="0" err="1">
              <a:solidFill>
                <a:srgbClr val="00B050"/>
              </a:solidFill>
              <a:cs typeface="Calibri"/>
            </a:endParaRPr>
          </a:p>
        </p:txBody>
      </p:sp>
      <p:pic>
        <p:nvPicPr>
          <p:cNvPr id="6" name="Imagen 6" descr="Mapa&#10;&#10;Descripción generada automáticamente">
            <a:extLst>
              <a:ext uri="{FF2B5EF4-FFF2-40B4-BE49-F238E27FC236}">
                <a16:creationId xmlns:a16="http://schemas.microsoft.com/office/drawing/2014/main" id="{C61F1638-FFD3-BE15-F589-568D7377156F}"/>
              </a:ext>
            </a:extLst>
          </p:cNvPr>
          <p:cNvPicPr>
            <a:picLocks noChangeAspect="1"/>
          </p:cNvPicPr>
          <p:nvPr/>
        </p:nvPicPr>
        <p:blipFill>
          <a:blip r:embed="rId2"/>
          <a:stretch>
            <a:fillRect/>
          </a:stretch>
        </p:blipFill>
        <p:spPr>
          <a:xfrm>
            <a:off x="7399089" y="1740170"/>
            <a:ext cx="4785171" cy="5117830"/>
          </a:xfrm>
          <a:prstGeom prst="rect">
            <a:avLst/>
          </a:prstGeom>
        </p:spPr>
      </p:pic>
      <p:cxnSp>
        <p:nvCxnSpPr>
          <p:cNvPr id="9" name="Conector recto de flecha 8">
            <a:extLst>
              <a:ext uri="{FF2B5EF4-FFF2-40B4-BE49-F238E27FC236}">
                <a16:creationId xmlns:a16="http://schemas.microsoft.com/office/drawing/2014/main" id="{99723D7A-9F59-8B71-9972-C52C2769BF40}"/>
              </a:ext>
            </a:extLst>
          </p:cNvPr>
          <p:cNvCxnSpPr>
            <a:cxnSpLocks/>
          </p:cNvCxnSpPr>
          <p:nvPr/>
        </p:nvCxnSpPr>
        <p:spPr>
          <a:xfrm>
            <a:off x="6947340" y="4647501"/>
            <a:ext cx="752497" cy="1433751"/>
          </a:xfrm>
          <a:prstGeom prst="straightConnector1">
            <a:avLst/>
          </a:prstGeom>
          <a:ln>
            <a:solidFill>
              <a:srgbClr val="FF0000"/>
            </a:solidFill>
            <a:tailEnd type="triangle"/>
          </a:ln>
        </p:spPr>
        <p:style>
          <a:lnRef idx="3">
            <a:schemeClr val="accent5"/>
          </a:lnRef>
          <a:fillRef idx="0">
            <a:schemeClr val="accent5"/>
          </a:fillRef>
          <a:effectRef idx="2">
            <a:schemeClr val="accent5"/>
          </a:effectRef>
          <a:fontRef idx="minor">
            <a:schemeClr val="tx1"/>
          </a:fontRef>
        </p:style>
      </p:cxnSp>
      <p:sp>
        <p:nvSpPr>
          <p:cNvPr id="10" name="CuadroTexto 9">
            <a:extLst>
              <a:ext uri="{FF2B5EF4-FFF2-40B4-BE49-F238E27FC236}">
                <a16:creationId xmlns:a16="http://schemas.microsoft.com/office/drawing/2014/main" id="{F5059688-5CC1-C0F6-5466-149003E35608}"/>
              </a:ext>
            </a:extLst>
          </p:cNvPr>
          <p:cNvSpPr txBox="1"/>
          <p:nvPr/>
        </p:nvSpPr>
        <p:spPr>
          <a:xfrm>
            <a:off x="689465" y="2013358"/>
            <a:ext cx="4434470" cy="35394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s-ES" sz="2400" dirty="0">
              <a:cs typeface="Calibri"/>
            </a:endParaRPr>
          </a:p>
          <a:p>
            <a:r>
              <a:rPr lang="es-ES" sz="2000" b="1" dirty="0" err="1">
                <a:ea typeface="+mn-lt"/>
                <a:cs typeface="+mn-lt"/>
              </a:rPr>
              <a:t>Csa</a:t>
            </a:r>
            <a:r>
              <a:rPr lang="es-ES" sz="2000" b="1" dirty="0">
                <a:ea typeface="+mn-lt"/>
                <a:cs typeface="+mn-lt"/>
              </a:rPr>
              <a:t> </a:t>
            </a:r>
            <a:r>
              <a:rPr lang="es-ES" sz="2000" dirty="0" err="1">
                <a:ea typeface="+mn-lt"/>
                <a:cs typeface="+mn-lt"/>
              </a:rPr>
              <a:t>Mediterraneo</a:t>
            </a:r>
            <a:r>
              <a:rPr lang="es-ES" sz="2000" dirty="0">
                <a:ea typeface="+mn-lt"/>
                <a:cs typeface="+mn-lt"/>
              </a:rPr>
              <a:t> </a:t>
            </a:r>
            <a:r>
              <a:rPr lang="es-ES" sz="2000" dirty="0" err="1">
                <a:ea typeface="+mn-lt"/>
                <a:cs typeface="+mn-lt"/>
              </a:rPr>
              <a:t>typical</a:t>
            </a:r>
            <a:r>
              <a:rPr lang="es-ES" sz="2000" dirty="0">
                <a:ea typeface="+mn-lt"/>
                <a:cs typeface="+mn-lt"/>
              </a:rPr>
              <a:t> </a:t>
            </a:r>
            <a:endParaRPr lang="es-ES" sz="2000" dirty="0"/>
          </a:p>
          <a:p>
            <a:r>
              <a:rPr lang="es-ES" sz="2000" b="1" dirty="0" err="1">
                <a:ea typeface="+mn-lt"/>
                <a:cs typeface="+mn-lt"/>
              </a:rPr>
              <a:t>Bsk</a:t>
            </a:r>
            <a:r>
              <a:rPr lang="es-ES" sz="2000" b="1" dirty="0">
                <a:ea typeface="+mn-lt"/>
                <a:cs typeface="+mn-lt"/>
              </a:rPr>
              <a:t> </a:t>
            </a:r>
            <a:r>
              <a:rPr lang="es-ES" sz="2000" dirty="0" err="1">
                <a:ea typeface="+mn-lt"/>
                <a:cs typeface="+mn-lt"/>
              </a:rPr>
              <a:t>Mediterranean</a:t>
            </a:r>
            <a:r>
              <a:rPr lang="es-ES" sz="2000" dirty="0">
                <a:ea typeface="+mn-lt"/>
                <a:cs typeface="+mn-lt"/>
              </a:rPr>
              <a:t> continental </a:t>
            </a:r>
            <a:r>
              <a:rPr lang="es-ES" sz="2000" dirty="0" err="1">
                <a:ea typeface="+mn-lt"/>
                <a:cs typeface="+mn-lt"/>
              </a:rPr>
              <a:t>steppe</a:t>
            </a:r>
            <a:endParaRPr lang="es-ES" sz="2000" dirty="0" err="1"/>
          </a:p>
          <a:p>
            <a:endParaRPr lang="es-ES" sz="2000" dirty="0"/>
          </a:p>
          <a:p>
            <a:r>
              <a:rPr lang="es-ES" sz="2000" dirty="0" err="1">
                <a:ea typeface="+mn-lt"/>
                <a:cs typeface="+mn-lt"/>
              </a:rPr>
              <a:t>Two</a:t>
            </a:r>
            <a:r>
              <a:rPr lang="es-ES" sz="2000" dirty="0">
                <a:ea typeface="+mn-lt"/>
                <a:cs typeface="+mn-lt"/>
              </a:rPr>
              <a:t> </a:t>
            </a:r>
            <a:r>
              <a:rPr lang="es-ES" sz="2000" dirty="0" err="1">
                <a:ea typeface="+mn-lt"/>
                <a:cs typeface="+mn-lt"/>
              </a:rPr>
              <a:t>seasons</a:t>
            </a:r>
            <a:r>
              <a:rPr lang="es-ES" sz="2000" dirty="0">
                <a:ea typeface="+mn-lt"/>
                <a:cs typeface="+mn-lt"/>
              </a:rPr>
              <a:t>:</a:t>
            </a:r>
          </a:p>
          <a:p>
            <a:endParaRPr lang="es-ES" sz="2000" dirty="0">
              <a:ea typeface="+mn-lt"/>
              <a:cs typeface="+mn-lt"/>
            </a:endParaRPr>
          </a:p>
          <a:p>
            <a:r>
              <a:rPr lang="es-ES" sz="2000" dirty="0">
                <a:ea typeface="+mn-lt"/>
                <a:cs typeface="+mn-lt"/>
              </a:rPr>
              <a:t>-</a:t>
            </a:r>
            <a:r>
              <a:rPr lang="es-ES" sz="2000" dirty="0" err="1">
                <a:ea typeface="+mn-lt"/>
                <a:cs typeface="+mn-lt"/>
              </a:rPr>
              <a:t>Average</a:t>
            </a:r>
            <a:r>
              <a:rPr lang="es-ES" sz="2000" dirty="0">
                <a:ea typeface="+mn-lt"/>
                <a:cs typeface="+mn-lt"/>
              </a:rPr>
              <a:t> </a:t>
            </a:r>
            <a:r>
              <a:rPr lang="es-ES" sz="2000" dirty="0" err="1">
                <a:ea typeface="+mn-lt"/>
                <a:cs typeface="+mn-lt"/>
              </a:rPr>
              <a:t>temperature</a:t>
            </a:r>
            <a:r>
              <a:rPr lang="es-ES" sz="2000" dirty="0">
                <a:ea typeface="+mn-lt"/>
                <a:cs typeface="+mn-lt"/>
              </a:rPr>
              <a:t> </a:t>
            </a:r>
            <a:r>
              <a:rPr lang="es-ES" sz="2000" dirty="0" err="1">
                <a:ea typeface="+mn-lt"/>
                <a:cs typeface="+mn-lt"/>
              </a:rPr>
              <a:t>higher</a:t>
            </a:r>
            <a:r>
              <a:rPr lang="es-ES" sz="2000" dirty="0">
                <a:ea typeface="+mn-lt"/>
                <a:cs typeface="+mn-lt"/>
              </a:rPr>
              <a:t> </a:t>
            </a:r>
            <a:r>
              <a:rPr lang="es-ES" sz="2000" dirty="0" err="1">
                <a:ea typeface="+mn-lt"/>
                <a:cs typeface="+mn-lt"/>
              </a:rPr>
              <a:t>than</a:t>
            </a:r>
            <a:r>
              <a:rPr lang="es-ES" sz="2000" dirty="0">
                <a:ea typeface="+mn-lt"/>
                <a:cs typeface="+mn-lt"/>
              </a:rPr>
              <a:t> 22ºC.</a:t>
            </a:r>
            <a:endParaRPr lang="es-ES" sz="2000" dirty="0"/>
          </a:p>
          <a:p>
            <a:r>
              <a:rPr lang="es-ES" sz="2000" dirty="0">
                <a:ea typeface="+mn-lt"/>
                <a:cs typeface="+mn-lt"/>
              </a:rPr>
              <a:t>-</a:t>
            </a:r>
            <a:r>
              <a:rPr lang="es-ES" sz="2000" dirty="0" err="1">
                <a:ea typeface="+mn-lt"/>
                <a:cs typeface="+mn-lt"/>
              </a:rPr>
              <a:t>Cyclical</a:t>
            </a:r>
            <a:r>
              <a:rPr lang="es-ES" sz="2000" dirty="0">
                <a:ea typeface="+mn-lt"/>
                <a:cs typeface="+mn-lt"/>
              </a:rPr>
              <a:t> </a:t>
            </a:r>
            <a:r>
              <a:rPr lang="es-ES" sz="2000" dirty="0" err="1">
                <a:ea typeface="+mn-lt"/>
                <a:cs typeface="+mn-lt"/>
              </a:rPr>
              <a:t>droughts</a:t>
            </a:r>
            <a:r>
              <a:rPr lang="es-ES" sz="2000" dirty="0">
                <a:ea typeface="+mn-lt"/>
                <a:cs typeface="+mn-lt"/>
              </a:rPr>
              <a:t>.</a:t>
            </a:r>
            <a:endParaRPr lang="es-ES" sz="2000" dirty="0"/>
          </a:p>
          <a:p>
            <a:r>
              <a:rPr lang="es-ES" sz="2000" dirty="0">
                <a:ea typeface="+mn-lt"/>
                <a:cs typeface="+mn-lt"/>
              </a:rPr>
              <a:t>-</a:t>
            </a:r>
            <a:r>
              <a:rPr lang="es-ES" sz="2000" dirty="0" err="1">
                <a:ea typeface="+mn-lt"/>
                <a:cs typeface="+mn-lt"/>
              </a:rPr>
              <a:t>Heat</a:t>
            </a:r>
            <a:r>
              <a:rPr lang="es-ES" sz="2000" dirty="0">
                <a:ea typeface="+mn-lt"/>
                <a:cs typeface="+mn-lt"/>
              </a:rPr>
              <a:t> </a:t>
            </a:r>
            <a:r>
              <a:rPr lang="es-ES" sz="2000" dirty="0" err="1">
                <a:ea typeface="+mn-lt"/>
                <a:cs typeface="+mn-lt"/>
              </a:rPr>
              <a:t>waves</a:t>
            </a:r>
            <a:r>
              <a:rPr lang="es-ES" sz="2000" dirty="0">
                <a:ea typeface="+mn-lt"/>
                <a:cs typeface="+mn-lt"/>
              </a:rPr>
              <a:t>.</a:t>
            </a:r>
            <a:endParaRPr lang="es-ES" sz="2000" dirty="0"/>
          </a:p>
          <a:p>
            <a:endParaRPr lang="es-ES" sz="2000" dirty="0">
              <a:ea typeface="+mn-lt"/>
              <a:cs typeface="+mn-lt"/>
            </a:endParaRPr>
          </a:p>
          <a:p>
            <a:r>
              <a:rPr lang="es-ES" sz="2000" dirty="0">
                <a:ea typeface="+mn-lt"/>
                <a:cs typeface="+mn-lt"/>
              </a:rPr>
              <a:t>-</a:t>
            </a:r>
            <a:r>
              <a:rPr lang="es-ES" sz="2000" dirty="0" err="1">
                <a:ea typeface="+mn-lt"/>
                <a:cs typeface="+mn-lt"/>
              </a:rPr>
              <a:t>Humid</a:t>
            </a:r>
            <a:r>
              <a:rPr lang="es-ES" sz="2000" dirty="0">
                <a:ea typeface="+mn-lt"/>
                <a:cs typeface="+mn-lt"/>
              </a:rPr>
              <a:t> and </a:t>
            </a:r>
            <a:r>
              <a:rPr lang="es-ES" sz="2000" dirty="0" err="1">
                <a:ea typeface="+mn-lt"/>
                <a:cs typeface="+mn-lt"/>
              </a:rPr>
              <a:t>rainy</a:t>
            </a:r>
            <a:r>
              <a:rPr lang="es-ES" sz="2000" dirty="0">
                <a:ea typeface="+mn-lt"/>
                <a:cs typeface="+mn-lt"/>
              </a:rPr>
              <a:t> </a:t>
            </a:r>
            <a:r>
              <a:rPr lang="es-ES" sz="2000" dirty="0" err="1">
                <a:ea typeface="+mn-lt"/>
                <a:cs typeface="+mn-lt"/>
              </a:rPr>
              <a:t>season</a:t>
            </a:r>
            <a:r>
              <a:rPr lang="es-ES" sz="2000" dirty="0">
                <a:ea typeface="+mn-lt"/>
                <a:cs typeface="+mn-lt"/>
              </a:rPr>
              <a:t>.</a:t>
            </a:r>
            <a:endParaRPr lang="es-ES" sz="2000" dirty="0"/>
          </a:p>
        </p:txBody>
      </p:sp>
      <p:sp>
        <p:nvSpPr>
          <p:cNvPr id="5" name="CuadroTexto 4">
            <a:extLst>
              <a:ext uri="{FF2B5EF4-FFF2-40B4-BE49-F238E27FC236}">
                <a16:creationId xmlns:a16="http://schemas.microsoft.com/office/drawing/2014/main" id="{C032632B-B267-1A1E-0A18-A168D2499C4D}"/>
              </a:ext>
            </a:extLst>
          </p:cNvPr>
          <p:cNvSpPr txBox="1"/>
          <p:nvPr/>
        </p:nvSpPr>
        <p:spPr>
          <a:xfrm>
            <a:off x="5536843" y="4249959"/>
            <a:ext cx="1686187" cy="369332"/>
          </a:xfrm>
          <a:prstGeom prst="rect">
            <a:avLst/>
          </a:prstGeom>
          <a:noFill/>
        </p:spPr>
        <p:txBody>
          <a:bodyPr wrap="square">
            <a:spAutoFit/>
          </a:bodyPr>
          <a:lstStyle/>
          <a:p>
            <a:pPr algn="r"/>
            <a:r>
              <a:rPr lang="es-ES" sz="1800" b="1" dirty="0"/>
              <a:t>EXTREMADURA</a:t>
            </a:r>
          </a:p>
        </p:txBody>
      </p:sp>
      <p:sp>
        <p:nvSpPr>
          <p:cNvPr id="8" name="CuadroTexto 7">
            <a:extLst>
              <a:ext uri="{FF2B5EF4-FFF2-40B4-BE49-F238E27FC236}">
                <a16:creationId xmlns:a16="http://schemas.microsoft.com/office/drawing/2014/main" id="{0859697F-9137-2678-4862-2076AD7374E9}"/>
              </a:ext>
            </a:extLst>
          </p:cNvPr>
          <p:cNvSpPr txBox="1"/>
          <p:nvPr/>
        </p:nvSpPr>
        <p:spPr>
          <a:xfrm>
            <a:off x="689465" y="242645"/>
            <a:ext cx="7675926" cy="954107"/>
          </a:xfrm>
          <a:prstGeom prst="rect">
            <a:avLst/>
          </a:prstGeom>
          <a:noFill/>
        </p:spPr>
        <p:txBody>
          <a:bodyPr wrap="square">
            <a:spAutoFit/>
          </a:bodyPr>
          <a:lstStyle/>
          <a:p>
            <a:pPr algn="ctr"/>
            <a:r>
              <a:rPr lang="es-ES" sz="2800" b="1" dirty="0" err="1"/>
              <a:t>Controlled</a:t>
            </a:r>
            <a:r>
              <a:rPr lang="es-ES" sz="2800" b="1" dirty="0"/>
              <a:t> </a:t>
            </a:r>
            <a:r>
              <a:rPr lang="es-ES" sz="2800" b="1" dirty="0" err="1"/>
              <a:t>deficit</a:t>
            </a:r>
            <a:r>
              <a:rPr lang="es-ES" sz="2800" b="1" dirty="0"/>
              <a:t> </a:t>
            </a:r>
            <a:r>
              <a:rPr lang="es-ES" sz="2800" b="1" dirty="0" err="1"/>
              <a:t>irrigation</a:t>
            </a:r>
            <a:r>
              <a:rPr lang="es-ES" sz="2800" b="1" dirty="0"/>
              <a:t> </a:t>
            </a:r>
            <a:r>
              <a:rPr lang="es-ES" sz="2800" b="1" dirty="0" err="1"/>
              <a:t>techniques</a:t>
            </a:r>
            <a:r>
              <a:rPr lang="es-ES" sz="2800" b="1" dirty="0"/>
              <a:t> </a:t>
            </a:r>
            <a:r>
              <a:rPr lang="es-ES" sz="2800" b="1" dirty="0" err="1"/>
              <a:t>for</a:t>
            </a:r>
            <a:r>
              <a:rPr lang="es-ES" sz="2800" b="1" dirty="0"/>
              <a:t> </a:t>
            </a:r>
            <a:r>
              <a:rPr lang="es-ES" sz="2800" b="1" dirty="0" err="1"/>
              <a:t>crop</a:t>
            </a:r>
            <a:r>
              <a:rPr lang="es-ES" sz="2800" b="1" dirty="0"/>
              <a:t> </a:t>
            </a:r>
            <a:r>
              <a:rPr lang="es-ES" sz="2800" b="1" dirty="0" err="1"/>
              <a:t>resilience</a:t>
            </a:r>
            <a:r>
              <a:rPr lang="es-ES" sz="2800" b="1" dirty="0"/>
              <a:t> </a:t>
            </a:r>
            <a:r>
              <a:rPr lang="es-ES" sz="2800" b="1" dirty="0" err="1"/>
              <a:t>to</a:t>
            </a:r>
            <a:r>
              <a:rPr lang="es-ES" sz="2800" b="1" dirty="0"/>
              <a:t> </a:t>
            </a:r>
            <a:r>
              <a:rPr lang="es-ES" sz="2800" b="1" dirty="0" err="1"/>
              <a:t>climate</a:t>
            </a:r>
            <a:r>
              <a:rPr lang="es-ES" sz="2800" b="1" dirty="0"/>
              <a:t> </a:t>
            </a:r>
            <a:r>
              <a:rPr lang="es-ES" sz="2800" b="1" dirty="0" err="1"/>
              <a:t>change</a:t>
            </a:r>
            <a:endParaRPr lang="es-ES" sz="2800" b="1" dirty="0"/>
          </a:p>
        </p:txBody>
      </p:sp>
      <p:cxnSp>
        <p:nvCxnSpPr>
          <p:cNvPr id="11" name="3 Conector recto">
            <a:extLst>
              <a:ext uri="{FF2B5EF4-FFF2-40B4-BE49-F238E27FC236}">
                <a16:creationId xmlns:a16="http://schemas.microsoft.com/office/drawing/2014/main" id="{A0E90FAB-5A58-BE32-3DAD-343770C2031B}"/>
              </a:ext>
            </a:extLst>
          </p:cNvPr>
          <p:cNvCxnSpPr/>
          <p:nvPr/>
        </p:nvCxnSpPr>
        <p:spPr>
          <a:xfrm>
            <a:off x="322729" y="1196752"/>
            <a:ext cx="11540565" cy="0"/>
          </a:xfrm>
          <a:prstGeom prst="line">
            <a:avLst/>
          </a:prstGeom>
          <a:ln w="12700" cap="rnd" cmpd="sng">
            <a:solidFill>
              <a:srgbClr val="00B050"/>
            </a:solidFill>
          </a:ln>
        </p:spPr>
        <p:style>
          <a:lnRef idx="1">
            <a:schemeClr val="accent1"/>
          </a:lnRef>
          <a:fillRef idx="0">
            <a:schemeClr val="accent1"/>
          </a:fillRef>
          <a:effectRef idx="0">
            <a:schemeClr val="accent1"/>
          </a:effectRef>
          <a:fontRef idx="minor">
            <a:schemeClr val="tx1"/>
          </a:fontRef>
        </p:style>
      </p:cxnSp>
      <p:pic>
        <p:nvPicPr>
          <p:cNvPr id="13" name="Imagen 5">
            <a:extLst>
              <a:ext uri="{FF2B5EF4-FFF2-40B4-BE49-F238E27FC236}">
                <a16:creationId xmlns:a16="http://schemas.microsoft.com/office/drawing/2014/main" id="{79FFDE8F-FC79-F3AC-D22D-FB22C124E149}"/>
              </a:ext>
            </a:extLst>
          </p:cNvPr>
          <p:cNvPicPr>
            <a:picLocks noChangeAspect="1"/>
          </p:cNvPicPr>
          <p:nvPr/>
        </p:nvPicPr>
        <p:blipFill>
          <a:blip r:embed="rId3"/>
          <a:stretch>
            <a:fillRect/>
          </a:stretch>
        </p:blipFill>
        <p:spPr>
          <a:xfrm>
            <a:off x="9061249" y="422503"/>
            <a:ext cx="1324018" cy="461664"/>
          </a:xfrm>
          <a:prstGeom prst="rect">
            <a:avLst/>
          </a:prstGeom>
        </p:spPr>
      </p:pic>
      <p:pic>
        <p:nvPicPr>
          <p:cNvPr id="14" name="Imagen 6" descr="Icono&#10;&#10;Descripción generada automáticamente">
            <a:extLst>
              <a:ext uri="{FF2B5EF4-FFF2-40B4-BE49-F238E27FC236}">
                <a16:creationId xmlns:a16="http://schemas.microsoft.com/office/drawing/2014/main" id="{33873A51-D5EE-CDC9-FFED-BB0D9551FF92}"/>
              </a:ext>
            </a:extLst>
          </p:cNvPr>
          <p:cNvPicPr>
            <a:picLocks noChangeAspect="1"/>
          </p:cNvPicPr>
          <p:nvPr/>
        </p:nvPicPr>
        <p:blipFill>
          <a:blip r:embed="rId4"/>
          <a:stretch>
            <a:fillRect/>
          </a:stretch>
        </p:blipFill>
        <p:spPr>
          <a:xfrm>
            <a:off x="11250069" y="355993"/>
            <a:ext cx="590362" cy="576632"/>
          </a:xfrm>
          <a:prstGeom prst="rect">
            <a:avLst/>
          </a:prstGeom>
        </p:spPr>
      </p:pic>
    </p:spTree>
    <p:extLst>
      <p:ext uri="{BB962C8B-B14F-4D97-AF65-F5344CB8AC3E}">
        <p14:creationId xmlns:p14="http://schemas.microsoft.com/office/powerpoint/2010/main" val="15455293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5D7F1D0D-A2B9-7DF9-0910-857186084E79}"/>
              </a:ext>
            </a:extLst>
          </p:cNvPr>
          <p:cNvSpPr txBox="1"/>
          <p:nvPr/>
        </p:nvSpPr>
        <p:spPr>
          <a:xfrm>
            <a:off x="322729" y="1333579"/>
            <a:ext cx="11550835" cy="1368614"/>
          </a:xfrm>
          <a:prstGeom prst="rect">
            <a:avLst/>
          </a:prstGeom>
        </p:spPr>
        <p:txBody>
          <a:bodyPr rot="0" spcFirstLastPara="0" vertOverflow="overflow" horzOverflow="overflow" vert="horz" lIns="91440" tIns="45720" rIns="91440" bIns="45720" numCol="1" spcCol="0" rtlCol="0" fromWordArt="0" anchor="ctr" anchorCtr="0" forceAA="0" compatLnSpc="1">
            <a:prstTxWarp prst="textNoShape">
              <a:avLst/>
            </a:prstTxWarp>
            <a:normAutofit/>
          </a:bodyPr>
          <a:lstStyle/>
          <a:p>
            <a:pPr algn="ctr">
              <a:lnSpc>
                <a:spcPct val="90000"/>
              </a:lnSpc>
              <a:spcBef>
                <a:spcPct val="0"/>
              </a:spcBef>
              <a:spcAft>
                <a:spcPts val="600"/>
              </a:spcAft>
            </a:pPr>
            <a:r>
              <a:rPr lang="en-US" sz="5400" b="1" dirty="0">
                <a:solidFill>
                  <a:srgbClr val="FF0000"/>
                </a:solidFill>
                <a:latin typeface="+mj-lt"/>
                <a:ea typeface="+mj-ea"/>
                <a:cs typeface="+mj-cs"/>
              </a:rPr>
              <a:t>CLIMATIC CHANGE</a:t>
            </a:r>
          </a:p>
        </p:txBody>
      </p:sp>
      <p:pic>
        <p:nvPicPr>
          <p:cNvPr id="8" name="Imagen 8" descr="Gráfico&#10;&#10;Descripción generada automáticamente">
            <a:extLst>
              <a:ext uri="{FF2B5EF4-FFF2-40B4-BE49-F238E27FC236}">
                <a16:creationId xmlns:a16="http://schemas.microsoft.com/office/drawing/2014/main" id="{8DDDFFB9-E35E-D29B-10C0-0A2F6CF63F5B}"/>
              </a:ext>
            </a:extLst>
          </p:cNvPr>
          <p:cNvPicPr>
            <a:picLocks noChangeAspect="1"/>
          </p:cNvPicPr>
          <p:nvPr/>
        </p:nvPicPr>
        <p:blipFill>
          <a:blip r:embed="rId2"/>
          <a:stretch>
            <a:fillRect/>
          </a:stretch>
        </p:blipFill>
        <p:spPr>
          <a:xfrm>
            <a:off x="760713" y="2839019"/>
            <a:ext cx="7045489" cy="3611509"/>
          </a:xfrm>
          <a:prstGeom prst="rect">
            <a:avLst/>
          </a:prstGeom>
        </p:spPr>
      </p:pic>
      <p:pic>
        <p:nvPicPr>
          <p:cNvPr id="10" name="Imagen 9" descr="Mapa&#10;&#10;Descripción generada automáticamente">
            <a:extLst>
              <a:ext uri="{FF2B5EF4-FFF2-40B4-BE49-F238E27FC236}">
                <a16:creationId xmlns:a16="http://schemas.microsoft.com/office/drawing/2014/main" id="{99B4D38A-4579-E800-8CBA-DF9119825B96}"/>
              </a:ext>
            </a:extLst>
          </p:cNvPr>
          <p:cNvPicPr>
            <a:picLocks noChangeAspect="1"/>
          </p:cNvPicPr>
          <p:nvPr/>
        </p:nvPicPr>
        <p:blipFill>
          <a:blip r:embed="rId3"/>
          <a:stretch>
            <a:fillRect/>
          </a:stretch>
        </p:blipFill>
        <p:spPr>
          <a:xfrm>
            <a:off x="8092100" y="3143454"/>
            <a:ext cx="3656727" cy="3131858"/>
          </a:xfrm>
          <a:prstGeom prst="rect">
            <a:avLst/>
          </a:prstGeom>
        </p:spPr>
      </p:pic>
      <p:cxnSp>
        <p:nvCxnSpPr>
          <p:cNvPr id="3" name="3 Conector recto">
            <a:extLst>
              <a:ext uri="{FF2B5EF4-FFF2-40B4-BE49-F238E27FC236}">
                <a16:creationId xmlns:a16="http://schemas.microsoft.com/office/drawing/2014/main" id="{B7A9B5C5-F454-DF78-459A-D99625D0792B}"/>
              </a:ext>
            </a:extLst>
          </p:cNvPr>
          <p:cNvCxnSpPr/>
          <p:nvPr/>
        </p:nvCxnSpPr>
        <p:spPr>
          <a:xfrm>
            <a:off x="322729" y="1196752"/>
            <a:ext cx="11540565" cy="0"/>
          </a:xfrm>
          <a:prstGeom prst="line">
            <a:avLst/>
          </a:prstGeom>
          <a:ln w="12700" cap="rnd" cmpd="sng">
            <a:solidFill>
              <a:srgbClr val="00B050"/>
            </a:solidFill>
          </a:ln>
        </p:spPr>
        <p:style>
          <a:lnRef idx="1">
            <a:schemeClr val="accent1"/>
          </a:lnRef>
          <a:fillRef idx="0">
            <a:schemeClr val="accent1"/>
          </a:fillRef>
          <a:effectRef idx="0">
            <a:schemeClr val="accent1"/>
          </a:effectRef>
          <a:fontRef idx="minor">
            <a:schemeClr val="tx1"/>
          </a:fontRef>
        </p:style>
      </p:cxnSp>
      <p:sp>
        <p:nvSpPr>
          <p:cNvPr id="7" name="CuadroTexto 6">
            <a:extLst>
              <a:ext uri="{FF2B5EF4-FFF2-40B4-BE49-F238E27FC236}">
                <a16:creationId xmlns:a16="http://schemas.microsoft.com/office/drawing/2014/main" id="{9012A331-E4EC-CE5E-F61D-2C0EAD2DF820}"/>
              </a:ext>
            </a:extLst>
          </p:cNvPr>
          <p:cNvSpPr txBox="1"/>
          <p:nvPr/>
        </p:nvSpPr>
        <p:spPr>
          <a:xfrm>
            <a:off x="689465" y="242645"/>
            <a:ext cx="7675926" cy="954107"/>
          </a:xfrm>
          <a:prstGeom prst="rect">
            <a:avLst/>
          </a:prstGeom>
          <a:noFill/>
        </p:spPr>
        <p:txBody>
          <a:bodyPr wrap="square">
            <a:spAutoFit/>
          </a:bodyPr>
          <a:lstStyle/>
          <a:p>
            <a:pPr algn="ctr"/>
            <a:r>
              <a:rPr lang="es-ES" sz="2800" b="1" dirty="0" err="1"/>
              <a:t>Controlled</a:t>
            </a:r>
            <a:r>
              <a:rPr lang="es-ES" sz="2800" b="1" dirty="0"/>
              <a:t> </a:t>
            </a:r>
            <a:r>
              <a:rPr lang="es-ES" sz="2800" b="1" dirty="0" err="1"/>
              <a:t>deficit</a:t>
            </a:r>
            <a:r>
              <a:rPr lang="es-ES" sz="2800" b="1" dirty="0"/>
              <a:t> </a:t>
            </a:r>
            <a:r>
              <a:rPr lang="es-ES" sz="2800" b="1" dirty="0" err="1"/>
              <a:t>irrigation</a:t>
            </a:r>
            <a:r>
              <a:rPr lang="es-ES" sz="2800" b="1" dirty="0"/>
              <a:t> </a:t>
            </a:r>
            <a:r>
              <a:rPr lang="es-ES" sz="2800" b="1" dirty="0" err="1"/>
              <a:t>techniques</a:t>
            </a:r>
            <a:r>
              <a:rPr lang="es-ES" sz="2800" b="1" dirty="0"/>
              <a:t> </a:t>
            </a:r>
            <a:r>
              <a:rPr lang="es-ES" sz="2800" b="1" dirty="0" err="1"/>
              <a:t>for</a:t>
            </a:r>
            <a:r>
              <a:rPr lang="es-ES" sz="2800" b="1" dirty="0"/>
              <a:t> </a:t>
            </a:r>
            <a:r>
              <a:rPr lang="es-ES" sz="2800" b="1" dirty="0" err="1"/>
              <a:t>crop</a:t>
            </a:r>
            <a:r>
              <a:rPr lang="es-ES" sz="2800" b="1" dirty="0"/>
              <a:t> </a:t>
            </a:r>
            <a:r>
              <a:rPr lang="es-ES" sz="2800" b="1" dirty="0" err="1"/>
              <a:t>resilience</a:t>
            </a:r>
            <a:r>
              <a:rPr lang="es-ES" sz="2800" b="1" dirty="0"/>
              <a:t> </a:t>
            </a:r>
            <a:r>
              <a:rPr lang="es-ES" sz="2800" b="1" dirty="0" err="1"/>
              <a:t>to</a:t>
            </a:r>
            <a:r>
              <a:rPr lang="es-ES" sz="2800" b="1" dirty="0"/>
              <a:t> </a:t>
            </a:r>
            <a:r>
              <a:rPr lang="es-ES" sz="2800" b="1" dirty="0" err="1"/>
              <a:t>climate</a:t>
            </a:r>
            <a:r>
              <a:rPr lang="es-ES" sz="2800" b="1" dirty="0"/>
              <a:t> </a:t>
            </a:r>
            <a:r>
              <a:rPr lang="es-ES" sz="2800" b="1" dirty="0" err="1"/>
              <a:t>change</a:t>
            </a:r>
            <a:endParaRPr lang="es-ES" sz="2800" b="1" dirty="0"/>
          </a:p>
        </p:txBody>
      </p:sp>
      <p:pic>
        <p:nvPicPr>
          <p:cNvPr id="9" name="Imagen 5">
            <a:extLst>
              <a:ext uri="{FF2B5EF4-FFF2-40B4-BE49-F238E27FC236}">
                <a16:creationId xmlns:a16="http://schemas.microsoft.com/office/drawing/2014/main" id="{1DEE117C-A087-EE92-9293-03B68AAC992B}"/>
              </a:ext>
            </a:extLst>
          </p:cNvPr>
          <p:cNvPicPr>
            <a:picLocks noChangeAspect="1"/>
          </p:cNvPicPr>
          <p:nvPr/>
        </p:nvPicPr>
        <p:blipFill>
          <a:blip r:embed="rId4"/>
          <a:stretch>
            <a:fillRect/>
          </a:stretch>
        </p:blipFill>
        <p:spPr>
          <a:xfrm>
            <a:off x="9061249" y="422503"/>
            <a:ext cx="1324018" cy="461664"/>
          </a:xfrm>
          <a:prstGeom prst="rect">
            <a:avLst/>
          </a:prstGeom>
        </p:spPr>
      </p:pic>
      <p:pic>
        <p:nvPicPr>
          <p:cNvPr id="11" name="Imagen 6" descr="Icono&#10;&#10;Descripción generada automáticamente">
            <a:extLst>
              <a:ext uri="{FF2B5EF4-FFF2-40B4-BE49-F238E27FC236}">
                <a16:creationId xmlns:a16="http://schemas.microsoft.com/office/drawing/2014/main" id="{05A3967F-E940-737E-BA9C-8FE52258BD0A}"/>
              </a:ext>
            </a:extLst>
          </p:cNvPr>
          <p:cNvPicPr>
            <a:picLocks noChangeAspect="1"/>
          </p:cNvPicPr>
          <p:nvPr/>
        </p:nvPicPr>
        <p:blipFill>
          <a:blip r:embed="rId5"/>
          <a:stretch>
            <a:fillRect/>
          </a:stretch>
        </p:blipFill>
        <p:spPr>
          <a:xfrm>
            <a:off x="11250069" y="355993"/>
            <a:ext cx="590362" cy="576632"/>
          </a:xfrm>
          <a:prstGeom prst="rect">
            <a:avLst/>
          </a:prstGeom>
        </p:spPr>
      </p:pic>
    </p:spTree>
    <p:extLst>
      <p:ext uri="{BB962C8B-B14F-4D97-AF65-F5344CB8AC3E}">
        <p14:creationId xmlns:p14="http://schemas.microsoft.com/office/powerpoint/2010/main" val="42788031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erial view of valley map">
            <a:extLst>
              <a:ext uri="{FF2B5EF4-FFF2-40B4-BE49-F238E27FC236}">
                <a16:creationId xmlns:a16="http://schemas.microsoft.com/office/drawing/2014/main" id="{155EAABD-1A25-3AB1-0293-76D32BDEFB8D}"/>
              </a:ext>
            </a:extLst>
          </p:cNvPr>
          <p:cNvPicPr>
            <a:picLocks noChangeAspect="1"/>
          </p:cNvPicPr>
          <p:nvPr/>
        </p:nvPicPr>
        <p:blipFill rotWithShape="1">
          <a:blip r:embed="rId2"/>
          <a:srcRect l="3866" r="15864" b="6"/>
          <a:stretch/>
        </p:blipFill>
        <p:spPr>
          <a:xfrm>
            <a:off x="1" y="10"/>
            <a:ext cx="8086111" cy="6857990"/>
          </a:xfrm>
          <a:prstGeom prst="rect">
            <a:avLst/>
          </a:prstGeom>
        </p:spPr>
      </p:pic>
      <p:sp>
        <p:nvSpPr>
          <p:cNvPr id="5" name="CuadroTexto 4">
            <a:extLst>
              <a:ext uri="{FF2B5EF4-FFF2-40B4-BE49-F238E27FC236}">
                <a16:creationId xmlns:a16="http://schemas.microsoft.com/office/drawing/2014/main" id="{F223B46D-2381-47FF-37B7-1D6CBB38F564}"/>
              </a:ext>
            </a:extLst>
          </p:cNvPr>
          <p:cNvSpPr txBox="1"/>
          <p:nvPr/>
        </p:nvSpPr>
        <p:spPr>
          <a:xfrm>
            <a:off x="8368146" y="843815"/>
            <a:ext cx="3690504" cy="5326077"/>
          </a:xfrm>
          <a:prstGeom prst="rect">
            <a:avLst/>
          </a:prstGeom>
        </p:spPr>
        <p:txBody>
          <a:bodyPr rot="0" spcFirstLastPara="0" vertOverflow="overflow" horzOverflow="overflow" vert="horz" lIns="91440" tIns="45720" rIns="91440" bIns="45720" numCol="1" spcCol="0" rtlCol="0" fromWordArt="0" anchor="t" anchorCtr="0" forceAA="0" compatLnSpc="1">
            <a:prstTxWarp prst="textNoShape">
              <a:avLst/>
            </a:prstTxWarp>
            <a:normAutofit lnSpcReduction="10000"/>
          </a:bodyPr>
          <a:lstStyle/>
          <a:p>
            <a:pPr>
              <a:lnSpc>
                <a:spcPct val="90000"/>
              </a:lnSpc>
              <a:spcAft>
                <a:spcPts val="600"/>
              </a:spcAft>
            </a:pPr>
            <a:r>
              <a:rPr lang="en-US" sz="2400" dirty="0"/>
              <a:t>New scenario:</a:t>
            </a:r>
            <a:endParaRPr lang="es-ES" sz="2000" dirty="0"/>
          </a:p>
          <a:p>
            <a:pPr indent="-228600">
              <a:lnSpc>
                <a:spcPct val="90000"/>
              </a:lnSpc>
              <a:spcAft>
                <a:spcPts val="600"/>
              </a:spcAft>
              <a:buFont typeface="Arial" panose="020B0604020202020204" pitchFamily="34" charset="0"/>
              <a:buChar char="•"/>
            </a:pPr>
            <a:endParaRPr lang="en-US" sz="2400" dirty="0"/>
          </a:p>
          <a:p>
            <a:pPr>
              <a:lnSpc>
                <a:spcPct val="90000"/>
              </a:lnSpc>
              <a:spcAft>
                <a:spcPts val="600"/>
              </a:spcAft>
            </a:pPr>
            <a:r>
              <a:rPr lang="en-US" sz="2400" dirty="0"/>
              <a:t>Changes in </a:t>
            </a:r>
            <a:r>
              <a:rPr lang="en-US" sz="2400" b="1" dirty="0"/>
              <a:t>water demand</a:t>
            </a:r>
            <a:r>
              <a:rPr lang="en-US" sz="2400" dirty="0"/>
              <a:t>:</a:t>
            </a:r>
            <a:endParaRPr lang="en-US" sz="2400" dirty="0">
              <a:cs typeface="Calibri" panose="020F0502020204030204"/>
            </a:endParaRPr>
          </a:p>
          <a:p>
            <a:pPr lvl="1" indent="-228600">
              <a:lnSpc>
                <a:spcPct val="90000"/>
              </a:lnSpc>
              <a:spcAft>
                <a:spcPts val="600"/>
              </a:spcAft>
              <a:buFont typeface="Arial" panose="020B0604020202020204" pitchFamily="34" charset="0"/>
              <a:buChar char="•"/>
            </a:pPr>
            <a:r>
              <a:rPr lang="en-US" sz="2400" dirty="0"/>
              <a:t>More frequent and larger heat waves</a:t>
            </a:r>
            <a:endParaRPr lang="en-US" sz="2400" dirty="0">
              <a:cs typeface="Calibri" panose="020F0502020204030204"/>
            </a:endParaRPr>
          </a:p>
          <a:p>
            <a:pPr lvl="1" indent="-228600">
              <a:lnSpc>
                <a:spcPct val="90000"/>
              </a:lnSpc>
              <a:spcAft>
                <a:spcPts val="600"/>
              </a:spcAft>
              <a:buFont typeface="Arial" panose="020B0604020202020204" pitchFamily="34" charset="0"/>
              <a:buChar char="•"/>
            </a:pPr>
            <a:r>
              <a:rPr lang="en-US" sz="2400" dirty="0"/>
              <a:t>Increased </a:t>
            </a:r>
            <a:r>
              <a:rPr lang="en-US" sz="2400" dirty="0" err="1"/>
              <a:t>ETo</a:t>
            </a:r>
            <a:r>
              <a:rPr lang="en-US" sz="2400" dirty="0"/>
              <a:t>  (mainly summer crops).</a:t>
            </a:r>
            <a:endParaRPr lang="en-US" sz="2400" dirty="0">
              <a:cs typeface="Calibri" panose="020F0502020204030204"/>
            </a:endParaRPr>
          </a:p>
          <a:p>
            <a:pPr lvl="1" indent="-228600">
              <a:lnSpc>
                <a:spcPct val="90000"/>
              </a:lnSpc>
              <a:spcAft>
                <a:spcPts val="600"/>
              </a:spcAft>
              <a:buFont typeface="Arial" panose="020B0604020202020204" pitchFamily="34" charset="0"/>
              <a:buChar char="•"/>
            </a:pPr>
            <a:endParaRPr lang="en-US" sz="2400" dirty="0"/>
          </a:p>
          <a:p>
            <a:pPr>
              <a:lnSpc>
                <a:spcPct val="90000"/>
              </a:lnSpc>
              <a:spcAft>
                <a:spcPts val="600"/>
              </a:spcAft>
            </a:pPr>
            <a:r>
              <a:rPr lang="en-US" sz="2400" b="1" dirty="0"/>
              <a:t>Water uses</a:t>
            </a:r>
            <a:r>
              <a:rPr lang="en-US" sz="2400" dirty="0"/>
              <a:t>:</a:t>
            </a:r>
            <a:endParaRPr lang="en-US" sz="2400" dirty="0">
              <a:cs typeface="Calibri"/>
            </a:endParaRPr>
          </a:p>
          <a:p>
            <a:pPr lvl="1" indent="-228600">
              <a:lnSpc>
                <a:spcPct val="90000"/>
              </a:lnSpc>
              <a:spcAft>
                <a:spcPts val="600"/>
              </a:spcAft>
              <a:buFont typeface="Arial" panose="020B0604020202020204" pitchFamily="34" charset="0"/>
              <a:buChar char="•"/>
            </a:pPr>
            <a:r>
              <a:rPr lang="en-US" sz="2400" dirty="0"/>
              <a:t>Increased demand in other sectors (population, industry, tourism...)</a:t>
            </a:r>
            <a:endParaRPr lang="en-US" sz="2400" dirty="0">
              <a:cs typeface="Calibri"/>
            </a:endParaRPr>
          </a:p>
          <a:p>
            <a:pPr lvl="1" indent="-228600">
              <a:lnSpc>
                <a:spcPct val="90000"/>
              </a:lnSpc>
              <a:spcAft>
                <a:spcPts val="600"/>
              </a:spcAft>
              <a:buFont typeface="Arial" panose="020B0604020202020204" pitchFamily="34" charset="0"/>
              <a:buChar char="•"/>
            </a:pPr>
            <a:r>
              <a:rPr lang="en-US" sz="2400" dirty="0"/>
              <a:t>Increase in irrigated areas</a:t>
            </a:r>
            <a:endParaRPr lang="en-US" sz="2400" dirty="0">
              <a:cs typeface="Calibri"/>
            </a:endParaRPr>
          </a:p>
          <a:p>
            <a:pPr indent="-228600">
              <a:lnSpc>
                <a:spcPct val="90000"/>
              </a:lnSpc>
              <a:spcAft>
                <a:spcPts val="600"/>
              </a:spcAft>
              <a:buFont typeface="Arial" panose="020B0604020202020204" pitchFamily="34" charset="0"/>
              <a:buChar char="•"/>
            </a:pPr>
            <a:endParaRPr lang="en-US" sz="2400" dirty="0"/>
          </a:p>
        </p:txBody>
      </p:sp>
    </p:spTree>
    <p:extLst>
      <p:ext uri="{BB962C8B-B14F-4D97-AF65-F5344CB8AC3E}">
        <p14:creationId xmlns:p14="http://schemas.microsoft.com/office/powerpoint/2010/main" val="26109559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ángulo: esquinas redondeadas 22">
            <a:extLst>
              <a:ext uri="{FF2B5EF4-FFF2-40B4-BE49-F238E27FC236}">
                <a16:creationId xmlns:a16="http://schemas.microsoft.com/office/drawing/2014/main" id="{887B1CD4-52D4-0364-971F-601D415C9218}"/>
              </a:ext>
            </a:extLst>
          </p:cNvPr>
          <p:cNvSpPr/>
          <p:nvPr/>
        </p:nvSpPr>
        <p:spPr>
          <a:xfrm>
            <a:off x="411500" y="1396093"/>
            <a:ext cx="6089248" cy="3243714"/>
          </a:xfrm>
          <a:prstGeom prst="round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cxnSp>
        <p:nvCxnSpPr>
          <p:cNvPr id="8" name="3 Conector recto">
            <a:extLst>
              <a:ext uri="{FF2B5EF4-FFF2-40B4-BE49-F238E27FC236}">
                <a16:creationId xmlns:a16="http://schemas.microsoft.com/office/drawing/2014/main" id="{1F24AF9D-9497-312F-28E3-98E186975F81}"/>
              </a:ext>
            </a:extLst>
          </p:cNvPr>
          <p:cNvCxnSpPr/>
          <p:nvPr/>
        </p:nvCxnSpPr>
        <p:spPr>
          <a:xfrm>
            <a:off x="322729" y="1196752"/>
            <a:ext cx="11540565" cy="0"/>
          </a:xfrm>
          <a:prstGeom prst="line">
            <a:avLst/>
          </a:prstGeom>
          <a:ln w="12700" cap="rnd" cmpd="sng">
            <a:solidFill>
              <a:srgbClr val="00B050"/>
            </a:solidFill>
          </a:ln>
        </p:spPr>
        <p:style>
          <a:lnRef idx="1">
            <a:schemeClr val="accent1"/>
          </a:lnRef>
          <a:fillRef idx="0">
            <a:schemeClr val="accent1"/>
          </a:fillRef>
          <a:effectRef idx="0">
            <a:schemeClr val="accent1"/>
          </a:effectRef>
          <a:fontRef idx="minor">
            <a:schemeClr val="tx1"/>
          </a:fontRef>
        </p:style>
      </p:cxnSp>
      <p:sp>
        <p:nvSpPr>
          <p:cNvPr id="10" name="Rectángulo 7">
            <a:extLst>
              <a:ext uri="{FF2B5EF4-FFF2-40B4-BE49-F238E27FC236}">
                <a16:creationId xmlns:a16="http://schemas.microsoft.com/office/drawing/2014/main" id="{33596C43-C70A-0D7C-11B8-96F683F630F3}"/>
              </a:ext>
            </a:extLst>
          </p:cNvPr>
          <p:cNvSpPr>
            <a:spLocks noChangeArrowheads="1"/>
          </p:cNvSpPr>
          <p:nvPr/>
        </p:nvSpPr>
        <p:spPr bwMode="auto">
          <a:xfrm>
            <a:off x="606127" y="4849775"/>
            <a:ext cx="2629907" cy="1708160"/>
          </a:xfrm>
          <a:prstGeom prst="rect">
            <a:avLst/>
          </a:prstGeom>
          <a:noFill/>
          <a:ln w="9525">
            <a:noFill/>
            <a:miter lim="800000"/>
            <a:headEnd/>
            <a:tailEnd/>
          </a:ln>
        </p:spPr>
        <p:txBody>
          <a:bodyPr wrap="square">
            <a:spAutoFit/>
          </a:bodyPr>
          <a:lstStyle/>
          <a:p>
            <a:pPr>
              <a:lnSpc>
                <a:spcPts val="1800"/>
              </a:lnSpc>
            </a:pPr>
            <a:r>
              <a:rPr lang="en-GB" b="1" dirty="0">
                <a:solidFill>
                  <a:schemeClr val="tx1">
                    <a:lumMod val="95000"/>
                    <a:lumOff val="5000"/>
                  </a:schemeClr>
                </a:solidFill>
                <a:latin typeface="Trebuchet MS" pitchFamily="34" charset="0"/>
                <a:sym typeface="Wingdings 2" pitchFamily="18" charset="2"/>
              </a:rPr>
              <a:t>Areas of expertise:</a:t>
            </a:r>
          </a:p>
          <a:p>
            <a:pPr marL="285750" indent="-285750">
              <a:lnSpc>
                <a:spcPts val="1800"/>
              </a:lnSpc>
              <a:buFont typeface="Arial" panose="020B0604020202020204" pitchFamily="34" charset="0"/>
              <a:buChar char="•"/>
            </a:pPr>
            <a:endParaRPr lang="en-GB" dirty="0">
              <a:solidFill>
                <a:schemeClr val="tx1">
                  <a:lumMod val="95000"/>
                  <a:lumOff val="5000"/>
                </a:schemeClr>
              </a:solidFill>
              <a:latin typeface="Trebuchet MS" pitchFamily="34" charset="0"/>
              <a:sym typeface="Wingdings 2" pitchFamily="18" charset="2"/>
            </a:endParaRPr>
          </a:p>
          <a:p>
            <a:pPr marL="285750" indent="-285750">
              <a:lnSpc>
                <a:spcPts val="1800"/>
              </a:lnSpc>
              <a:buFont typeface="Arial" panose="020B0604020202020204" pitchFamily="34" charset="0"/>
              <a:buChar char="•"/>
              <a:defRPr/>
            </a:pPr>
            <a:r>
              <a:rPr lang="es-ES" b="1" dirty="0" err="1">
                <a:solidFill>
                  <a:srgbClr val="008000"/>
                </a:solidFill>
                <a:latin typeface="Trebuchet MS" pitchFamily="34" charset="0"/>
                <a:sym typeface="Wingdings 2" pitchFamily="18" charset="2"/>
              </a:rPr>
              <a:t>Crop</a:t>
            </a:r>
            <a:r>
              <a:rPr lang="es-ES" b="1" dirty="0">
                <a:solidFill>
                  <a:srgbClr val="008000"/>
                </a:solidFill>
                <a:latin typeface="Trebuchet MS" pitchFamily="34" charset="0"/>
                <a:sym typeface="Wingdings 2" pitchFamily="18" charset="2"/>
              </a:rPr>
              <a:t> </a:t>
            </a:r>
            <a:r>
              <a:rPr lang="es-ES" b="1" dirty="0" err="1">
                <a:solidFill>
                  <a:srgbClr val="008000"/>
                </a:solidFill>
                <a:latin typeface="Trebuchet MS" pitchFamily="34" charset="0"/>
                <a:sym typeface="Wingdings 2" pitchFamily="18" charset="2"/>
              </a:rPr>
              <a:t>Ecophysiology</a:t>
            </a:r>
            <a:endParaRPr lang="es-ES" b="1" dirty="0">
              <a:solidFill>
                <a:srgbClr val="008000"/>
              </a:solidFill>
              <a:latin typeface="Trebuchet MS" pitchFamily="34" charset="0"/>
              <a:sym typeface="Wingdings 2" pitchFamily="18" charset="2"/>
            </a:endParaRPr>
          </a:p>
          <a:p>
            <a:pPr marL="285750" indent="-285750">
              <a:lnSpc>
                <a:spcPts val="1800"/>
              </a:lnSpc>
              <a:buFont typeface="Arial" panose="020B0604020202020204" pitchFamily="34" charset="0"/>
              <a:buChar char="•"/>
              <a:defRPr/>
            </a:pPr>
            <a:r>
              <a:rPr lang="es-ES" b="1" dirty="0" err="1">
                <a:solidFill>
                  <a:srgbClr val="008000"/>
                </a:solidFill>
                <a:latin typeface="Trebuchet MS" pitchFamily="34" charset="0"/>
                <a:sym typeface="Wingdings 2" pitchFamily="18" charset="2"/>
              </a:rPr>
              <a:t>Irrigation</a:t>
            </a:r>
            <a:endParaRPr lang="es-ES" b="1" dirty="0">
              <a:solidFill>
                <a:srgbClr val="008000"/>
              </a:solidFill>
              <a:latin typeface="Trebuchet MS" pitchFamily="34" charset="0"/>
              <a:sym typeface="Wingdings 2" pitchFamily="18" charset="2"/>
            </a:endParaRPr>
          </a:p>
          <a:p>
            <a:pPr marL="285750" indent="-285750">
              <a:lnSpc>
                <a:spcPts val="1800"/>
              </a:lnSpc>
              <a:buFont typeface="Arial" panose="020B0604020202020204" pitchFamily="34" charset="0"/>
              <a:buChar char="•"/>
              <a:defRPr/>
            </a:pPr>
            <a:r>
              <a:rPr lang="es-ES" b="1" dirty="0" err="1">
                <a:solidFill>
                  <a:srgbClr val="008000"/>
                </a:solidFill>
                <a:latin typeface="Trebuchet MS" pitchFamily="34" charset="0"/>
                <a:sym typeface="Wingdings 2" pitchFamily="18" charset="2"/>
              </a:rPr>
              <a:t>Fertilization</a:t>
            </a:r>
            <a:endParaRPr lang="es-ES" b="1" dirty="0">
              <a:solidFill>
                <a:srgbClr val="008000"/>
              </a:solidFill>
              <a:latin typeface="Trebuchet MS" pitchFamily="34" charset="0"/>
              <a:sym typeface="Wingdings 2" pitchFamily="18" charset="2"/>
            </a:endParaRPr>
          </a:p>
          <a:p>
            <a:pPr marL="285750" indent="-285750">
              <a:lnSpc>
                <a:spcPts val="1800"/>
              </a:lnSpc>
              <a:buFont typeface="Arial" panose="020B0604020202020204" pitchFamily="34" charset="0"/>
              <a:buChar char="•"/>
              <a:defRPr/>
            </a:pPr>
            <a:r>
              <a:rPr lang="es-ES" b="1" dirty="0" err="1">
                <a:solidFill>
                  <a:srgbClr val="008000"/>
                </a:solidFill>
                <a:latin typeface="Trebuchet MS" pitchFamily="34" charset="0"/>
                <a:sym typeface="Wingdings 2" pitchFamily="18" charset="2"/>
              </a:rPr>
              <a:t>Agronomy</a:t>
            </a:r>
            <a:endParaRPr lang="es-ES" b="1" dirty="0">
              <a:solidFill>
                <a:srgbClr val="008000"/>
              </a:solidFill>
              <a:latin typeface="Trebuchet MS" pitchFamily="34" charset="0"/>
              <a:sym typeface="Wingdings 2" pitchFamily="18" charset="2"/>
            </a:endParaRPr>
          </a:p>
          <a:p>
            <a:pPr marL="285750" indent="-285750">
              <a:lnSpc>
                <a:spcPts val="1800"/>
              </a:lnSpc>
              <a:buFont typeface="Arial" panose="020B0604020202020204" pitchFamily="34" charset="0"/>
              <a:buChar char="•"/>
              <a:defRPr/>
            </a:pPr>
            <a:r>
              <a:rPr lang="es-ES" b="1" dirty="0" err="1">
                <a:solidFill>
                  <a:srgbClr val="008000"/>
                </a:solidFill>
                <a:latin typeface="Trebuchet MS" pitchFamily="34" charset="0"/>
                <a:sym typeface="Wingdings 2" pitchFamily="18" charset="2"/>
              </a:rPr>
              <a:t>Crop</a:t>
            </a:r>
            <a:r>
              <a:rPr lang="es-ES" b="1" dirty="0">
                <a:solidFill>
                  <a:srgbClr val="008000"/>
                </a:solidFill>
                <a:latin typeface="Trebuchet MS" pitchFamily="34" charset="0"/>
                <a:sym typeface="Wingdings 2" pitchFamily="18" charset="2"/>
              </a:rPr>
              <a:t> </a:t>
            </a:r>
            <a:r>
              <a:rPr lang="es-ES" b="1" dirty="0" err="1">
                <a:solidFill>
                  <a:srgbClr val="008000"/>
                </a:solidFill>
                <a:latin typeface="Trebuchet MS" pitchFamily="34" charset="0"/>
                <a:sym typeface="Wingdings 2" pitchFamily="18" charset="2"/>
              </a:rPr>
              <a:t>protection</a:t>
            </a:r>
            <a:endParaRPr lang="en-GB" sz="1400" dirty="0">
              <a:solidFill>
                <a:schemeClr val="tx1">
                  <a:lumMod val="95000"/>
                  <a:lumOff val="5000"/>
                </a:schemeClr>
              </a:solidFill>
              <a:latin typeface="Trebuchet MS" pitchFamily="34" charset="0"/>
              <a:sym typeface="Wingdings 2" pitchFamily="18" charset="2"/>
            </a:endParaRPr>
          </a:p>
        </p:txBody>
      </p:sp>
      <p:sp>
        <p:nvSpPr>
          <p:cNvPr id="11" name="Rectángulo 7">
            <a:extLst>
              <a:ext uri="{FF2B5EF4-FFF2-40B4-BE49-F238E27FC236}">
                <a16:creationId xmlns:a16="http://schemas.microsoft.com/office/drawing/2014/main" id="{80D5E169-AB94-D841-8410-D84B0C7A340D}"/>
              </a:ext>
            </a:extLst>
          </p:cNvPr>
          <p:cNvSpPr>
            <a:spLocks noChangeArrowheads="1"/>
          </p:cNvSpPr>
          <p:nvPr/>
        </p:nvSpPr>
        <p:spPr bwMode="auto">
          <a:xfrm>
            <a:off x="3870841" y="4851409"/>
            <a:ext cx="2629907" cy="1691682"/>
          </a:xfrm>
          <a:prstGeom prst="rect">
            <a:avLst/>
          </a:prstGeom>
          <a:noFill/>
          <a:ln w="9525">
            <a:noFill/>
            <a:miter lim="800000"/>
            <a:headEnd/>
            <a:tailEnd/>
          </a:ln>
        </p:spPr>
        <p:txBody>
          <a:bodyPr wrap="square">
            <a:spAutoFit/>
          </a:bodyPr>
          <a:lstStyle/>
          <a:p>
            <a:pPr>
              <a:lnSpc>
                <a:spcPts val="1800"/>
              </a:lnSpc>
            </a:pPr>
            <a:r>
              <a:rPr lang="en-GB" b="1" dirty="0">
                <a:solidFill>
                  <a:schemeClr val="tx1">
                    <a:lumMod val="95000"/>
                    <a:lumOff val="5000"/>
                  </a:schemeClr>
                </a:solidFill>
                <a:latin typeface="Trebuchet MS" pitchFamily="34" charset="0"/>
                <a:sym typeface="Wingdings 2" pitchFamily="18" charset="2"/>
              </a:rPr>
              <a:t>Crops:</a:t>
            </a:r>
          </a:p>
          <a:p>
            <a:pPr marL="285750" indent="-285750">
              <a:lnSpc>
                <a:spcPts val="1800"/>
              </a:lnSpc>
              <a:buFont typeface="Arial" panose="020B0604020202020204" pitchFamily="34" charset="0"/>
              <a:buChar char="•"/>
            </a:pPr>
            <a:endParaRPr lang="en-GB" dirty="0">
              <a:solidFill>
                <a:schemeClr val="tx1">
                  <a:lumMod val="95000"/>
                  <a:lumOff val="5000"/>
                </a:schemeClr>
              </a:solidFill>
              <a:latin typeface="Trebuchet MS" pitchFamily="34" charset="0"/>
              <a:sym typeface="Wingdings 2" pitchFamily="18" charset="2"/>
            </a:endParaRPr>
          </a:p>
          <a:p>
            <a:pPr marL="285750" indent="-285750">
              <a:lnSpc>
                <a:spcPts val="1800"/>
              </a:lnSpc>
              <a:buFont typeface="Arial" panose="020B0604020202020204" pitchFamily="34" charset="0"/>
              <a:buChar char="•"/>
              <a:defRPr/>
            </a:pPr>
            <a:r>
              <a:rPr lang="es-ES" b="1" dirty="0">
                <a:solidFill>
                  <a:srgbClr val="008000"/>
                </a:solidFill>
                <a:latin typeface="Trebuchet MS" pitchFamily="34" charset="0"/>
                <a:sym typeface="Wingdings 2" pitchFamily="18" charset="2"/>
              </a:rPr>
              <a:t>Vegetables</a:t>
            </a:r>
          </a:p>
          <a:p>
            <a:pPr marL="285750" indent="-285750">
              <a:lnSpc>
                <a:spcPts val="1800"/>
              </a:lnSpc>
              <a:buFont typeface="Arial" panose="020B0604020202020204" pitchFamily="34" charset="0"/>
              <a:buChar char="•"/>
              <a:defRPr/>
            </a:pPr>
            <a:r>
              <a:rPr lang="es-ES" b="1" dirty="0" err="1">
                <a:solidFill>
                  <a:srgbClr val="008000"/>
                </a:solidFill>
                <a:latin typeface="Trebuchet MS" pitchFamily="34" charset="0"/>
                <a:sym typeface="Wingdings 2" pitchFamily="18" charset="2"/>
              </a:rPr>
              <a:t>Fruit</a:t>
            </a:r>
            <a:endParaRPr lang="es-ES" b="1" dirty="0">
              <a:solidFill>
                <a:srgbClr val="008000"/>
              </a:solidFill>
              <a:latin typeface="Trebuchet MS" pitchFamily="34" charset="0"/>
              <a:sym typeface="Wingdings 2" pitchFamily="18" charset="2"/>
            </a:endParaRPr>
          </a:p>
          <a:p>
            <a:pPr marL="285750" indent="-285750">
              <a:lnSpc>
                <a:spcPts val="1800"/>
              </a:lnSpc>
              <a:buFont typeface="Arial" panose="020B0604020202020204" pitchFamily="34" charset="0"/>
              <a:buChar char="•"/>
              <a:defRPr/>
            </a:pPr>
            <a:r>
              <a:rPr lang="es-ES" b="1" dirty="0">
                <a:solidFill>
                  <a:srgbClr val="008000"/>
                </a:solidFill>
                <a:latin typeface="Trebuchet MS" pitchFamily="34" charset="0"/>
                <a:sym typeface="Wingdings 2" pitchFamily="18" charset="2"/>
              </a:rPr>
              <a:t>Olive</a:t>
            </a:r>
          </a:p>
          <a:p>
            <a:pPr marL="285750" indent="-285750">
              <a:lnSpc>
                <a:spcPts val="1800"/>
              </a:lnSpc>
              <a:buFont typeface="Arial" panose="020B0604020202020204" pitchFamily="34" charset="0"/>
              <a:buChar char="•"/>
              <a:defRPr/>
            </a:pPr>
            <a:r>
              <a:rPr lang="es-ES" b="1" dirty="0" err="1">
                <a:solidFill>
                  <a:srgbClr val="008000"/>
                </a:solidFill>
                <a:latin typeface="Trebuchet MS" pitchFamily="34" charset="0"/>
                <a:sym typeface="Wingdings 2" pitchFamily="18" charset="2"/>
              </a:rPr>
              <a:t>Vineyard</a:t>
            </a:r>
            <a:endParaRPr lang="es-ES" b="1" dirty="0">
              <a:solidFill>
                <a:srgbClr val="008000"/>
              </a:solidFill>
              <a:latin typeface="Trebuchet MS" pitchFamily="34" charset="0"/>
              <a:sym typeface="Wingdings 2" pitchFamily="18" charset="2"/>
            </a:endParaRPr>
          </a:p>
          <a:p>
            <a:pPr marL="285750" indent="-285750">
              <a:lnSpc>
                <a:spcPts val="1800"/>
              </a:lnSpc>
              <a:buFont typeface="Arial" panose="020B0604020202020204" pitchFamily="34" charset="0"/>
              <a:buChar char="•"/>
              <a:defRPr/>
            </a:pPr>
            <a:r>
              <a:rPr lang="es-ES" b="1" dirty="0" err="1">
                <a:solidFill>
                  <a:srgbClr val="008000"/>
                </a:solidFill>
                <a:latin typeface="Trebuchet MS" pitchFamily="34" charset="0"/>
                <a:sym typeface="Wingdings 2" pitchFamily="18" charset="2"/>
              </a:rPr>
              <a:t>Oaks</a:t>
            </a:r>
            <a:r>
              <a:rPr lang="es-ES" b="1" dirty="0">
                <a:solidFill>
                  <a:srgbClr val="008000"/>
                </a:solidFill>
                <a:latin typeface="Trebuchet MS" pitchFamily="34" charset="0"/>
                <a:sym typeface="Wingdings 2" pitchFamily="18" charset="2"/>
              </a:rPr>
              <a:t> and </a:t>
            </a:r>
            <a:r>
              <a:rPr lang="es-ES" b="1" dirty="0" err="1">
                <a:solidFill>
                  <a:srgbClr val="008000"/>
                </a:solidFill>
                <a:latin typeface="Trebuchet MS" pitchFamily="34" charset="0"/>
                <a:sym typeface="Wingdings 2" pitchFamily="18" charset="2"/>
              </a:rPr>
              <a:t>chestnut</a:t>
            </a:r>
            <a:endParaRPr lang="en-GB" b="1" dirty="0">
              <a:solidFill>
                <a:srgbClr val="008000"/>
              </a:solidFill>
              <a:latin typeface="Trebuchet MS" pitchFamily="34" charset="0"/>
              <a:sym typeface="Wingdings 2" pitchFamily="18" charset="2"/>
            </a:endParaRPr>
          </a:p>
        </p:txBody>
      </p:sp>
      <p:sp>
        <p:nvSpPr>
          <p:cNvPr id="12" name="Rectángulo 7">
            <a:extLst>
              <a:ext uri="{FF2B5EF4-FFF2-40B4-BE49-F238E27FC236}">
                <a16:creationId xmlns:a16="http://schemas.microsoft.com/office/drawing/2014/main" id="{FE44BBE0-709F-9235-6563-10C93EC3E01C}"/>
              </a:ext>
            </a:extLst>
          </p:cNvPr>
          <p:cNvSpPr>
            <a:spLocks noChangeArrowheads="1"/>
          </p:cNvSpPr>
          <p:nvPr/>
        </p:nvSpPr>
        <p:spPr bwMode="auto">
          <a:xfrm>
            <a:off x="606127" y="1509376"/>
            <a:ext cx="5760399" cy="3093154"/>
          </a:xfrm>
          <a:prstGeom prst="rect">
            <a:avLst/>
          </a:prstGeom>
          <a:noFill/>
          <a:ln w="9525">
            <a:noFill/>
            <a:miter lim="800000"/>
            <a:headEnd/>
            <a:tailEnd/>
          </a:ln>
        </p:spPr>
        <p:txBody>
          <a:bodyPr wrap="square">
            <a:spAutoFit/>
          </a:bodyPr>
          <a:lstStyle/>
          <a:p>
            <a:pPr>
              <a:lnSpc>
                <a:spcPts val="1800"/>
              </a:lnSpc>
            </a:pPr>
            <a:r>
              <a:rPr lang="en-GB" b="1" dirty="0">
                <a:solidFill>
                  <a:schemeClr val="tx1">
                    <a:lumMod val="95000"/>
                    <a:lumOff val="5000"/>
                  </a:schemeClr>
                </a:solidFill>
                <a:latin typeface="Trebuchet MS" pitchFamily="34" charset="0"/>
                <a:sym typeface="Wingdings 2" pitchFamily="18" charset="2"/>
              </a:rPr>
              <a:t>Working lines of the research group:</a:t>
            </a:r>
          </a:p>
          <a:p>
            <a:pPr marL="285750" indent="-285750">
              <a:lnSpc>
                <a:spcPts val="1800"/>
              </a:lnSpc>
              <a:buFont typeface="Arial" panose="020B0604020202020204" pitchFamily="34" charset="0"/>
              <a:buChar char="•"/>
            </a:pPr>
            <a:endParaRPr lang="en-GB" dirty="0">
              <a:solidFill>
                <a:schemeClr val="tx1">
                  <a:lumMod val="95000"/>
                  <a:lumOff val="5000"/>
                </a:schemeClr>
              </a:solidFill>
              <a:latin typeface="Trebuchet MS" pitchFamily="34" charset="0"/>
              <a:sym typeface="Wingdings 2" pitchFamily="18" charset="2"/>
            </a:endParaRPr>
          </a:p>
          <a:p>
            <a:pPr marL="285750" indent="-285750">
              <a:lnSpc>
                <a:spcPts val="1800"/>
              </a:lnSpc>
              <a:buFont typeface="Arial" panose="020B0604020202020204" pitchFamily="34" charset="0"/>
              <a:buChar char="•"/>
              <a:defRPr/>
            </a:pPr>
            <a:r>
              <a:rPr lang="es-ES" b="1" dirty="0">
                <a:solidFill>
                  <a:srgbClr val="008000"/>
                </a:solidFill>
                <a:latin typeface="Trebuchet MS" pitchFamily="34" charset="0"/>
                <a:sym typeface="Wingdings 2" pitchFamily="18" charset="2"/>
              </a:rPr>
              <a:t>ADAPTATION TO CLIMATE CHANGE</a:t>
            </a:r>
          </a:p>
          <a:p>
            <a:pPr lvl="2" indent="-285750" algn="just">
              <a:lnSpc>
                <a:spcPts val="1800"/>
              </a:lnSpc>
              <a:buFont typeface="Arial"/>
              <a:buChar char="•"/>
              <a:defRPr/>
            </a:pPr>
            <a:r>
              <a:rPr lang="es-ES" sz="1600" dirty="0" err="1">
                <a:ea typeface="+mn-lt"/>
                <a:cs typeface="+mn-lt"/>
                <a:sym typeface="Wingdings 2" pitchFamily="18" charset="2"/>
              </a:rPr>
              <a:t>Export</a:t>
            </a:r>
            <a:r>
              <a:rPr lang="es-ES" sz="1600" dirty="0">
                <a:ea typeface="+mn-lt"/>
                <a:cs typeface="+mn-lt"/>
                <a:sym typeface="Wingdings 2" pitchFamily="18" charset="2"/>
              </a:rPr>
              <a:t> </a:t>
            </a:r>
            <a:r>
              <a:rPr lang="en-US" sz="1600" dirty="0">
                <a:ea typeface="+mn-lt"/>
                <a:cs typeface="+mn-lt"/>
              </a:rPr>
              <a:t>of technology and knowledge related to the agricultural sector to producers </a:t>
            </a:r>
          </a:p>
          <a:p>
            <a:pPr lvl="2" indent="-285750" algn="just">
              <a:lnSpc>
                <a:spcPts val="1800"/>
              </a:lnSpc>
              <a:buFont typeface="Arial"/>
              <a:buChar char="•"/>
              <a:defRPr/>
            </a:pPr>
            <a:r>
              <a:rPr lang="es-ES" sz="1600" dirty="0" err="1">
                <a:ea typeface="+mn-lt"/>
                <a:cs typeface="+mn-lt"/>
                <a:sym typeface="Wingdings 2" pitchFamily="18" charset="2"/>
              </a:rPr>
              <a:t>Strategies</a:t>
            </a:r>
            <a:r>
              <a:rPr lang="es-ES" sz="1600" dirty="0">
                <a:ea typeface="+mn-lt"/>
                <a:cs typeface="+mn-lt"/>
                <a:sym typeface="Wingdings 2" pitchFamily="18" charset="2"/>
              </a:rPr>
              <a:t> </a:t>
            </a:r>
            <a:r>
              <a:rPr lang="es-ES" sz="1600" dirty="0" err="1">
                <a:ea typeface="+mn-lt"/>
                <a:cs typeface="+mn-lt"/>
                <a:sym typeface="Wingdings 2" pitchFamily="18" charset="2"/>
              </a:rPr>
              <a:t>to</a:t>
            </a:r>
            <a:r>
              <a:rPr lang="es-ES" sz="1600" dirty="0">
                <a:ea typeface="+mn-lt"/>
                <a:cs typeface="+mn-lt"/>
                <a:sym typeface="Wingdings 2" pitchFamily="18" charset="2"/>
              </a:rPr>
              <a:t> </a:t>
            </a:r>
            <a:r>
              <a:rPr lang="es-ES" sz="1600" dirty="0" err="1">
                <a:ea typeface="+mn-lt"/>
                <a:cs typeface="+mn-lt"/>
                <a:sym typeface="Wingdings 2" pitchFamily="18" charset="2"/>
              </a:rPr>
              <a:t>combat</a:t>
            </a:r>
            <a:r>
              <a:rPr lang="es-ES" sz="1600" dirty="0">
                <a:ea typeface="+mn-lt"/>
                <a:cs typeface="+mn-lt"/>
                <a:sym typeface="Wingdings 2" pitchFamily="18" charset="2"/>
              </a:rPr>
              <a:t> </a:t>
            </a:r>
            <a:r>
              <a:rPr lang="es-ES" sz="1600" dirty="0" err="1">
                <a:ea typeface="+mn-lt"/>
                <a:cs typeface="+mn-lt"/>
                <a:sym typeface="Wingdings 2" pitchFamily="18" charset="2"/>
              </a:rPr>
              <a:t>heat</a:t>
            </a:r>
            <a:r>
              <a:rPr lang="es-ES" sz="1600" dirty="0">
                <a:ea typeface="+mn-lt"/>
                <a:cs typeface="+mn-lt"/>
                <a:sym typeface="Wingdings 2" pitchFamily="18" charset="2"/>
              </a:rPr>
              <a:t> </a:t>
            </a:r>
            <a:r>
              <a:rPr lang="es-ES" sz="1600" dirty="0" err="1">
                <a:ea typeface="+mn-lt"/>
                <a:cs typeface="+mn-lt"/>
                <a:sym typeface="Wingdings 2" pitchFamily="18" charset="2"/>
              </a:rPr>
              <a:t>waves</a:t>
            </a:r>
            <a:endParaRPr lang="en-US" sz="1600" dirty="0">
              <a:ea typeface="+mn-lt"/>
              <a:cs typeface="+mn-lt"/>
            </a:endParaRPr>
          </a:p>
          <a:p>
            <a:pPr lvl="2" indent="-285750" algn="just">
              <a:lnSpc>
                <a:spcPts val="1800"/>
              </a:lnSpc>
              <a:buFont typeface="Arial"/>
              <a:buChar char="•"/>
              <a:defRPr/>
            </a:pPr>
            <a:r>
              <a:rPr lang="es-ES" sz="1600" dirty="0" err="1">
                <a:ea typeface="+mn-lt"/>
                <a:cs typeface="+mn-lt"/>
                <a:sym typeface="Wingdings 2" pitchFamily="18" charset="2"/>
              </a:rPr>
              <a:t>Design</a:t>
            </a:r>
            <a:r>
              <a:rPr lang="es-ES" sz="1600" dirty="0">
                <a:ea typeface="+mn-lt"/>
                <a:cs typeface="+mn-lt"/>
                <a:sym typeface="Wingdings 2" pitchFamily="18" charset="2"/>
              </a:rPr>
              <a:t> </a:t>
            </a:r>
            <a:r>
              <a:rPr lang="es-ES" sz="1600" dirty="0" err="1">
                <a:ea typeface="+mn-lt"/>
                <a:cs typeface="+mn-lt"/>
                <a:sym typeface="Wingdings 2" pitchFamily="18" charset="2"/>
              </a:rPr>
              <a:t>of</a:t>
            </a:r>
            <a:r>
              <a:rPr lang="es-ES" sz="1600" dirty="0">
                <a:ea typeface="+mn-lt"/>
                <a:cs typeface="+mn-lt"/>
                <a:sym typeface="Wingdings 2" pitchFamily="18" charset="2"/>
              </a:rPr>
              <a:t> </a:t>
            </a:r>
            <a:r>
              <a:rPr lang="es-ES" sz="1600" dirty="0" err="1">
                <a:ea typeface="+mn-lt"/>
                <a:cs typeface="+mn-lt"/>
                <a:sym typeface="Wingdings 2" pitchFamily="18" charset="2"/>
              </a:rPr>
              <a:t>resilient</a:t>
            </a:r>
            <a:r>
              <a:rPr lang="es-ES" sz="1600" dirty="0">
                <a:ea typeface="+mn-lt"/>
                <a:cs typeface="+mn-lt"/>
                <a:sym typeface="Wingdings 2" pitchFamily="18" charset="2"/>
              </a:rPr>
              <a:t> </a:t>
            </a:r>
            <a:r>
              <a:rPr lang="es-ES" sz="1600" dirty="0" err="1">
                <a:ea typeface="+mn-lt"/>
                <a:cs typeface="+mn-lt"/>
                <a:sym typeface="Wingdings 2" pitchFamily="18" charset="2"/>
              </a:rPr>
              <a:t>cropping</a:t>
            </a:r>
            <a:r>
              <a:rPr lang="es-ES" sz="1600" dirty="0">
                <a:ea typeface="+mn-lt"/>
                <a:cs typeface="+mn-lt"/>
                <a:sym typeface="Wingdings 2" pitchFamily="18" charset="2"/>
              </a:rPr>
              <a:t> </a:t>
            </a:r>
            <a:r>
              <a:rPr lang="es-ES" sz="1600" dirty="0" err="1">
                <a:ea typeface="+mn-lt"/>
                <a:cs typeface="+mn-lt"/>
                <a:sym typeface="Wingdings 2" pitchFamily="18" charset="2"/>
              </a:rPr>
              <a:t>systems</a:t>
            </a:r>
            <a:r>
              <a:rPr lang="es-ES" sz="1600" dirty="0">
                <a:ea typeface="+mn-lt"/>
                <a:cs typeface="+mn-lt"/>
                <a:sym typeface="Wingdings 2" pitchFamily="18" charset="2"/>
              </a:rPr>
              <a:t>. </a:t>
            </a:r>
            <a:r>
              <a:rPr lang="es-ES" sz="1600" dirty="0" err="1">
                <a:ea typeface="+mn-lt"/>
                <a:cs typeface="+mn-lt"/>
                <a:sym typeface="Wingdings 2" pitchFamily="18" charset="2"/>
              </a:rPr>
              <a:t>Increasing</a:t>
            </a:r>
            <a:r>
              <a:rPr lang="es-ES" sz="1600" dirty="0">
                <a:ea typeface="+mn-lt"/>
                <a:cs typeface="+mn-lt"/>
                <a:sym typeface="Wingdings 2" pitchFamily="18" charset="2"/>
              </a:rPr>
              <a:t> </a:t>
            </a:r>
            <a:r>
              <a:rPr lang="en-US" sz="1600" dirty="0">
                <a:ea typeface="+mn-lt"/>
                <a:cs typeface="+mn-lt"/>
              </a:rPr>
              <a:t>biodiversity. Crop rotations. Establishment of new crops.</a:t>
            </a:r>
          </a:p>
          <a:p>
            <a:pPr>
              <a:lnSpc>
                <a:spcPts val="1800"/>
              </a:lnSpc>
              <a:defRPr/>
            </a:pPr>
            <a:endParaRPr lang="es-ES" b="1" dirty="0">
              <a:solidFill>
                <a:srgbClr val="008000"/>
              </a:solidFill>
              <a:latin typeface="Trebuchet MS" pitchFamily="34" charset="0"/>
              <a:sym typeface="Wingdings 2" pitchFamily="18" charset="2"/>
            </a:endParaRPr>
          </a:p>
          <a:p>
            <a:pPr marL="285750" indent="-285750">
              <a:lnSpc>
                <a:spcPts val="1800"/>
              </a:lnSpc>
              <a:buFont typeface="Arial" panose="020B0604020202020204" pitchFamily="34" charset="0"/>
              <a:buChar char="•"/>
              <a:defRPr/>
            </a:pPr>
            <a:r>
              <a:rPr lang="en-GB" b="1" dirty="0">
                <a:solidFill>
                  <a:srgbClr val="008000"/>
                </a:solidFill>
                <a:latin typeface="Trebuchet MS" pitchFamily="34" charset="0"/>
                <a:sym typeface="Wingdings 2" pitchFamily="18" charset="2"/>
              </a:rPr>
              <a:t>CLIMATE CHANGE MITIGATION</a:t>
            </a:r>
          </a:p>
          <a:p>
            <a:pPr lvl="2" indent="-285750" algn="just">
              <a:lnSpc>
                <a:spcPts val="1800"/>
              </a:lnSpc>
              <a:buFont typeface="Arial"/>
              <a:buChar char="•"/>
              <a:defRPr/>
            </a:pPr>
            <a:r>
              <a:rPr lang="en-US" sz="1600" dirty="0">
                <a:ea typeface="+mn-lt"/>
                <a:cs typeface="+mn-lt"/>
              </a:rPr>
              <a:t>Role of irrigation in climate change. Carbon sinks</a:t>
            </a:r>
          </a:p>
          <a:p>
            <a:pPr lvl="2" indent="-285750" algn="just">
              <a:lnSpc>
                <a:spcPts val="1800"/>
              </a:lnSpc>
              <a:buFont typeface="Arial"/>
              <a:buChar char="•"/>
              <a:defRPr/>
            </a:pPr>
            <a:r>
              <a:rPr lang="en-US" sz="1600" dirty="0">
                <a:ea typeface="+mn-lt"/>
                <a:cs typeface="+mn-lt"/>
              </a:rPr>
              <a:t>Life cycle analysis. Energy/water balances to analyze initial situation and suggest reductions CAP</a:t>
            </a:r>
            <a:endParaRPr lang="en-GB" sz="1600" dirty="0">
              <a:ea typeface="+mn-lt"/>
              <a:cs typeface="+mn-lt"/>
              <a:sym typeface="Wingdings 2" pitchFamily="18" charset="2"/>
            </a:endParaRPr>
          </a:p>
        </p:txBody>
      </p:sp>
      <p:pic>
        <p:nvPicPr>
          <p:cNvPr id="21" name="Imagen 11">
            <a:extLst>
              <a:ext uri="{FF2B5EF4-FFF2-40B4-BE49-F238E27FC236}">
                <a16:creationId xmlns:a16="http://schemas.microsoft.com/office/drawing/2014/main" id="{1B9B5BFE-BDA1-2994-3260-ADE67189E107}"/>
              </a:ext>
            </a:extLst>
          </p:cNvPr>
          <p:cNvPicPr>
            <a:picLocks noChangeAspect="1"/>
          </p:cNvPicPr>
          <p:nvPr/>
        </p:nvPicPr>
        <p:blipFill rotWithShape="1">
          <a:blip r:embed="rId2"/>
          <a:srcRect r="-2" b="19130"/>
          <a:stretch/>
        </p:blipFill>
        <p:spPr>
          <a:xfrm>
            <a:off x="6800549" y="1672498"/>
            <a:ext cx="2514150" cy="1517918"/>
          </a:xfrm>
          <a:prstGeom prst="rect">
            <a:avLst/>
          </a:prstGeom>
        </p:spPr>
      </p:pic>
      <p:pic>
        <p:nvPicPr>
          <p:cNvPr id="22" name="Imagen 12">
            <a:extLst>
              <a:ext uri="{FF2B5EF4-FFF2-40B4-BE49-F238E27FC236}">
                <a16:creationId xmlns:a16="http://schemas.microsoft.com/office/drawing/2014/main" id="{1E0BBA9B-DD53-9839-2717-31D60F1DF619}"/>
              </a:ext>
            </a:extLst>
          </p:cNvPr>
          <p:cNvPicPr>
            <a:picLocks noChangeAspect="1"/>
          </p:cNvPicPr>
          <p:nvPr/>
        </p:nvPicPr>
        <p:blipFill rotWithShape="1">
          <a:blip r:embed="rId3"/>
          <a:srcRect t="9016" r="-2" b="-2"/>
          <a:stretch/>
        </p:blipFill>
        <p:spPr>
          <a:xfrm>
            <a:off x="9351312" y="1660416"/>
            <a:ext cx="2511982" cy="1517919"/>
          </a:xfrm>
          <a:prstGeom prst="rect">
            <a:avLst/>
          </a:prstGeom>
        </p:spPr>
      </p:pic>
      <p:sp>
        <p:nvSpPr>
          <p:cNvPr id="24" name="Rectángulo: esquinas redondeadas 23">
            <a:extLst>
              <a:ext uri="{FF2B5EF4-FFF2-40B4-BE49-F238E27FC236}">
                <a16:creationId xmlns:a16="http://schemas.microsoft.com/office/drawing/2014/main" id="{7C57EB69-EB44-3F3A-027F-5A985FB487B1}"/>
              </a:ext>
            </a:extLst>
          </p:cNvPr>
          <p:cNvSpPr/>
          <p:nvPr/>
        </p:nvSpPr>
        <p:spPr>
          <a:xfrm>
            <a:off x="477356" y="4743853"/>
            <a:ext cx="2758678" cy="2006631"/>
          </a:xfrm>
          <a:prstGeom prst="round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5" name="Rectángulo: esquinas redondeadas 24">
            <a:extLst>
              <a:ext uri="{FF2B5EF4-FFF2-40B4-BE49-F238E27FC236}">
                <a16:creationId xmlns:a16="http://schemas.microsoft.com/office/drawing/2014/main" id="{EABD9F13-9E5B-FC61-D14A-B16E8093439F}"/>
              </a:ext>
            </a:extLst>
          </p:cNvPr>
          <p:cNvSpPr/>
          <p:nvPr/>
        </p:nvSpPr>
        <p:spPr>
          <a:xfrm>
            <a:off x="3607847" y="4753089"/>
            <a:ext cx="2818083" cy="2006631"/>
          </a:xfrm>
          <a:prstGeom prst="round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26" name="Imagen 2" descr="Imagen que contiene pasto, exterior, foto, pequeño&#10;&#10;Descripción generada automáticamente">
            <a:extLst>
              <a:ext uri="{FF2B5EF4-FFF2-40B4-BE49-F238E27FC236}">
                <a16:creationId xmlns:a16="http://schemas.microsoft.com/office/drawing/2014/main" id="{63998B76-57F6-25B6-3A96-18D666739BAD}"/>
              </a:ext>
            </a:extLst>
          </p:cNvPr>
          <p:cNvPicPr>
            <a:picLocks noChangeAspect="1"/>
          </p:cNvPicPr>
          <p:nvPr/>
        </p:nvPicPr>
        <p:blipFill>
          <a:blip r:embed="rId4"/>
          <a:stretch>
            <a:fillRect/>
          </a:stretch>
        </p:blipFill>
        <p:spPr>
          <a:xfrm>
            <a:off x="7097954" y="3734231"/>
            <a:ext cx="4433488" cy="2713181"/>
          </a:xfrm>
          <a:prstGeom prst="rect">
            <a:avLst/>
          </a:prstGeom>
        </p:spPr>
      </p:pic>
      <p:sp>
        <p:nvSpPr>
          <p:cNvPr id="27" name="CuadroTexto 1">
            <a:extLst>
              <a:ext uri="{FF2B5EF4-FFF2-40B4-BE49-F238E27FC236}">
                <a16:creationId xmlns:a16="http://schemas.microsoft.com/office/drawing/2014/main" id="{CFE93BA4-3EDF-CF87-23DE-82F9CCA5C59A}"/>
              </a:ext>
            </a:extLst>
          </p:cNvPr>
          <p:cNvSpPr txBox="1"/>
          <p:nvPr/>
        </p:nvSpPr>
        <p:spPr>
          <a:xfrm>
            <a:off x="6675699" y="5500472"/>
            <a:ext cx="2284762" cy="58477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1" algn="ctr"/>
            <a:r>
              <a:rPr lang="en-US" sz="1600" dirty="0">
                <a:cs typeface="Arial"/>
              </a:rPr>
              <a:t>Adoption of deficit irrigation strategies​</a:t>
            </a:r>
            <a:endParaRPr lang="es-ES" sz="1100" dirty="0">
              <a:cs typeface="Calibri" panose="020F0502020204030204"/>
            </a:endParaRPr>
          </a:p>
        </p:txBody>
      </p:sp>
      <p:sp>
        <p:nvSpPr>
          <p:cNvPr id="28" name="CuadroTexto 1">
            <a:extLst>
              <a:ext uri="{FF2B5EF4-FFF2-40B4-BE49-F238E27FC236}">
                <a16:creationId xmlns:a16="http://schemas.microsoft.com/office/drawing/2014/main" id="{11B30B5D-E2C7-EFAF-09C6-4E40EA2964BE}"/>
              </a:ext>
            </a:extLst>
          </p:cNvPr>
          <p:cNvSpPr txBox="1"/>
          <p:nvPr/>
        </p:nvSpPr>
        <p:spPr>
          <a:xfrm>
            <a:off x="8944126" y="4197894"/>
            <a:ext cx="2837084" cy="58477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1" algn="ctr"/>
            <a:r>
              <a:rPr lang="en-US" sz="1600" dirty="0">
                <a:cs typeface="Arial"/>
              </a:rPr>
              <a:t>To cover crop water </a:t>
            </a:r>
            <a:endParaRPr lang="es-ES" sz="1100" dirty="0">
              <a:cs typeface="Calibri" panose="020F0502020204030204"/>
            </a:endParaRPr>
          </a:p>
          <a:p>
            <a:pPr lvl="1" algn="ctr"/>
            <a:r>
              <a:rPr lang="en-US" sz="1600" dirty="0">
                <a:cs typeface="Arial"/>
              </a:rPr>
              <a:t>requirements</a:t>
            </a:r>
            <a:endParaRPr lang="es-ES" sz="1400" dirty="0">
              <a:cs typeface="Calibri" panose="020F0502020204030204"/>
            </a:endParaRPr>
          </a:p>
        </p:txBody>
      </p:sp>
      <p:sp>
        <p:nvSpPr>
          <p:cNvPr id="30" name="CuadroTexto 29">
            <a:extLst>
              <a:ext uri="{FF2B5EF4-FFF2-40B4-BE49-F238E27FC236}">
                <a16:creationId xmlns:a16="http://schemas.microsoft.com/office/drawing/2014/main" id="{B9DC460D-0A74-AFED-47B6-1F692805C819}"/>
              </a:ext>
            </a:extLst>
          </p:cNvPr>
          <p:cNvSpPr txBox="1"/>
          <p:nvPr/>
        </p:nvSpPr>
        <p:spPr>
          <a:xfrm>
            <a:off x="689465" y="242645"/>
            <a:ext cx="7675926" cy="954107"/>
          </a:xfrm>
          <a:prstGeom prst="rect">
            <a:avLst/>
          </a:prstGeom>
          <a:noFill/>
        </p:spPr>
        <p:txBody>
          <a:bodyPr wrap="square">
            <a:spAutoFit/>
          </a:bodyPr>
          <a:lstStyle/>
          <a:p>
            <a:pPr algn="ctr"/>
            <a:r>
              <a:rPr lang="es-ES" sz="2800" b="1" dirty="0" err="1"/>
              <a:t>Controlled</a:t>
            </a:r>
            <a:r>
              <a:rPr lang="es-ES" sz="2800" b="1" dirty="0"/>
              <a:t> </a:t>
            </a:r>
            <a:r>
              <a:rPr lang="es-ES" sz="2800" b="1" dirty="0" err="1"/>
              <a:t>deficit</a:t>
            </a:r>
            <a:r>
              <a:rPr lang="es-ES" sz="2800" b="1" dirty="0"/>
              <a:t> </a:t>
            </a:r>
            <a:r>
              <a:rPr lang="es-ES" sz="2800" b="1" dirty="0" err="1"/>
              <a:t>irrigation</a:t>
            </a:r>
            <a:r>
              <a:rPr lang="es-ES" sz="2800" b="1" dirty="0"/>
              <a:t> </a:t>
            </a:r>
            <a:r>
              <a:rPr lang="es-ES" sz="2800" b="1" dirty="0" err="1"/>
              <a:t>techniques</a:t>
            </a:r>
            <a:r>
              <a:rPr lang="es-ES" sz="2800" b="1" dirty="0"/>
              <a:t> </a:t>
            </a:r>
            <a:r>
              <a:rPr lang="es-ES" sz="2800" b="1" dirty="0" err="1"/>
              <a:t>for</a:t>
            </a:r>
            <a:r>
              <a:rPr lang="es-ES" sz="2800" b="1" dirty="0"/>
              <a:t> </a:t>
            </a:r>
            <a:r>
              <a:rPr lang="es-ES" sz="2800" b="1" dirty="0" err="1"/>
              <a:t>crop</a:t>
            </a:r>
            <a:r>
              <a:rPr lang="es-ES" sz="2800" b="1" dirty="0"/>
              <a:t> </a:t>
            </a:r>
            <a:r>
              <a:rPr lang="es-ES" sz="2800" b="1" dirty="0" err="1"/>
              <a:t>resilience</a:t>
            </a:r>
            <a:r>
              <a:rPr lang="es-ES" sz="2800" b="1" dirty="0"/>
              <a:t> </a:t>
            </a:r>
            <a:r>
              <a:rPr lang="es-ES" sz="2800" b="1" dirty="0" err="1"/>
              <a:t>to</a:t>
            </a:r>
            <a:r>
              <a:rPr lang="es-ES" sz="2800" b="1" dirty="0"/>
              <a:t> </a:t>
            </a:r>
            <a:r>
              <a:rPr lang="es-ES" sz="2800" b="1" dirty="0" err="1"/>
              <a:t>climate</a:t>
            </a:r>
            <a:r>
              <a:rPr lang="es-ES" sz="2800" b="1" dirty="0"/>
              <a:t> </a:t>
            </a:r>
            <a:r>
              <a:rPr lang="es-ES" sz="2800" b="1" dirty="0" err="1"/>
              <a:t>change</a:t>
            </a:r>
            <a:endParaRPr lang="es-ES" sz="2800" b="1" dirty="0"/>
          </a:p>
        </p:txBody>
      </p:sp>
      <p:pic>
        <p:nvPicPr>
          <p:cNvPr id="31" name="Imagen 5">
            <a:extLst>
              <a:ext uri="{FF2B5EF4-FFF2-40B4-BE49-F238E27FC236}">
                <a16:creationId xmlns:a16="http://schemas.microsoft.com/office/drawing/2014/main" id="{28C26C91-1FEE-8CE5-95A3-9D9A89BC187A}"/>
              </a:ext>
            </a:extLst>
          </p:cNvPr>
          <p:cNvPicPr>
            <a:picLocks noChangeAspect="1"/>
          </p:cNvPicPr>
          <p:nvPr/>
        </p:nvPicPr>
        <p:blipFill>
          <a:blip r:embed="rId5"/>
          <a:stretch>
            <a:fillRect/>
          </a:stretch>
        </p:blipFill>
        <p:spPr>
          <a:xfrm>
            <a:off x="9061249" y="422503"/>
            <a:ext cx="1324018" cy="461664"/>
          </a:xfrm>
          <a:prstGeom prst="rect">
            <a:avLst/>
          </a:prstGeom>
        </p:spPr>
      </p:pic>
      <p:pic>
        <p:nvPicPr>
          <p:cNvPr id="32" name="Imagen 6" descr="Icono&#10;&#10;Descripción generada automáticamente">
            <a:extLst>
              <a:ext uri="{FF2B5EF4-FFF2-40B4-BE49-F238E27FC236}">
                <a16:creationId xmlns:a16="http://schemas.microsoft.com/office/drawing/2014/main" id="{851E7759-0D11-FDA6-7E44-200AFDD33C83}"/>
              </a:ext>
            </a:extLst>
          </p:cNvPr>
          <p:cNvPicPr>
            <a:picLocks noChangeAspect="1"/>
          </p:cNvPicPr>
          <p:nvPr/>
        </p:nvPicPr>
        <p:blipFill>
          <a:blip r:embed="rId6"/>
          <a:stretch>
            <a:fillRect/>
          </a:stretch>
        </p:blipFill>
        <p:spPr>
          <a:xfrm>
            <a:off x="11250069" y="355993"/>
            <a:ext cx="590362" cy="576632"/>
          </a:xfrm>
          <a:prstGeom prst="rect">
            <a:avLst/>
          </a:prstGeom>
        </p:spPr>
      </p:pic>
    </p:spTree>
    <p:extLst>
      <p:ext uri="{BB962C8B-B14F-4D97-AF65-F5344CB8AC3E}">
        <p14:creationId xmlns:p14="http://schemas.microsoft.com/office/powerpoint/2010/main" val="20268781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logoAvante 01">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05513" y="-6286500"/>
            <a:ext cx="1714500" cy="762000"/>
          </a:xfrm>
          <a:prstGeom prst="rect">
            <a:avLst/>
          </a:prstGeom>
          <a:noFill/>
          <a:extLst>
            <a:ext uri="{909E8E84-426E-40DD-AFC4-6F175D3DCCD1}">
              <a14:hiddenFill xmlns:a14="http://schemas.microsoft.com/office/drawing/2010/main">
                <a:solidFill>
                  <a:srgbClr val="FFFFFF"/>
                </a:solidFill>
              </a14:hiddenFill>
            </a:ext>
          </a:extLst>
        </p:spPr>
      </p:pic>
      <p:sp>
        <p:nvSpPr>
          <p:cNvPr id="44" name="1 Título"/>
          <p:cNvSpPr txBox="1">
            <a:spLocks/>
          </p:cNvSpPr>
          <p:nvPr/>
        </p:nvSpPr>
        <p:spPr>
          <a:xfrm>
            <a:off x="1356539" y="344739"/>
            <a:ext cx="9978602" cy="648072"/>
          </a:xfrm>
          <a:prstGeom prst="rect">
            <a:avLst/>
          </a:prstGeom>
        </p:spPr>
        <p:txBody>
          <a:bodyPr vert="horz" lIns="91440" tIns="45720" rIns="91440" bIns="45720" rtlCol="0" anchor="b">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2800" b="1" dirty="0">
                <a:latin typeface="Duepuntozero"/>
              </a:rPr>
              <a:t>More strategic sectoral projects in agriculture, food and forestry</a:t>
            </a:r>
            <a:endParaRPr lang="en-US" sz="3200" dirty="0"/>
          </a:p>
        </p:txBody>
      </p:sp>
      <p:cxnSp>
        <p:nvCxnSpPr>
          <p:cNvPr id="7" name="3 Conector recto"/>
          <p:cNvCxnSpPr/>
          <p:nvPr/>
        </p:nvCxnSpPr>
        <p:spPr>
          <a:xfrm>
            <a:off x="322729" y="1196752"/>
            <a:ext cx="11540565" cy="0"/>
          </a:xfrm>
          <a:prstGeom prst="line">
            <a:avLst/>
          </a:prstGeom>
          <a:ln w="12700" cap="rnd" cmpd="sng">
            <a:solidFill>
              <a:srgbClr val="00B050"/>
            </a:solidFil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BD366D69-663C-812E-2AAC-579DD455D780}"/>
              </a:ext>
            </a:extLst>
          </p:cNvPr>
          <p:cNvSpPr>
            <a:spLocks noChangeArrowheads="1"/>
          </p:cNvSpPr>
          <p:nvPr/>
        </p:nvSpPr>
        <p:spPr bwMode="auto">
          <a:xfrm>
            <a:off x="0" y="0"/>
            <a:ext cx="12192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s-ES" altLang="es-ES"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ES" altLang="es-ES" sz="1800" b="0" i="0" u="none" strike="noStrike" cap="none" normalizeH="0" baseline="0">
              <a:ln>
                <a:noFill/>
              </a:ln>
              <a:solidFill>
                <a:schemeClr val="tx1"/>
              </a:solidFill>
              <a:effectLst/>
              <a:latin typeface="Arial" panose="020B0604020202020204" pitchFamily="34" charset="0"/>
            </a:endParaRPr>
          </a:p>
        </p:txBody>
      </p:sp>
      <p:sp>
        <p:nvSpPr>
          <p:cNvPr id="4" name="Rectangle 2">
            <a:extLst>
              <a:ext uri="{FF2B5EF4-FFF2-40B4-BE49-F238E27FC236}">
                <a16:creationId xmlns:a16="http://schemas.microsoft.com/office/drawing/2014/main" id="{809EC374-F4F4-0BE1-D230-B2D240A0A687}"/>
              </a:ext>
            </a:extLst>
          </p:cNvPr>
          <p:cNvSpPr>
            <a:spLocks noChangeArrowheads="1"/>
          </p:cNvSpPr>
          <p:nvPr/>
        </p:nvSpPr>
        <p:spPr bwMode="auto">
          <a:xfrm>
            <a:off x="152400" y="152400"/>
            <a:ext cx="12192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s-ES" altLang="es-ES"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ES" altLang="es-ES" sz="1800" b="0" i="0" u="none" strike="noStrike" cap="none" normalizeH="0" baseline="0">
              <a:ln>
                <a:noFill/>
              </a:ln>
              <a:solidFill>
                <a:schemeClr val="tx1"/>
              </a:solidFill>
              <a:effectLst/>
              <a:latin typeface="Arial" panose="020B0604020202020204" pitchFamily="34" charset="0"/>
            </a:endParaRPr>
          </a:p>
        </p:txBody>
      </p:sp>
      <p:graphicFrame>
        <p:nvGraphicFramePr>
          <p:cNvPr id="6" name="16 Diagrama">
            <a:extLst>
              <a:ext uri="{FF2B5EF4-FFF2-40B4-BE49-F238E27FC236}">
                <a16:creationId xmlns:a16="http://schemas.microsoft.com/office/drawing/2014/main" id="{B261DC6A-9E7D-9C1B-5488-85B3E2C1AA8D}"/>
              </a:ext>
            </a:extLst>
          </p:cNvPr>
          <p:cNvGraphicFramePr/>
          <p:nvPr>
            <p:extLst>
              <p:ext uri="{D42A27DB-BD31-4B8C-83A1-F6EECF244321}">
                <p14:modId xmlns:p14="http://schemas.microsoft.com/office/powerpoint/2010/main" val="4107775618"/>
              </p:ext>
            </p:extLst>
          </p:nvPr>
        </p:nvGraphicFramePr>
        <p:xfrm>
          <a:off x="1851156" y="1497525"/>
          <a:ext cx="8129802" cy="484031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9" name="Imagen 6" descr="Icono&#10;&#10;Descripción generada automáticamente">
            <a:extLst>
              <a:ext uri="{FF2B5EF4-FFF2-40B4-BE49-F238E27FC236}">
                <a16:creationId xmlns:a16="http://schemas.microsoft.com/office/drawing/2014/main" id="{A71F379F-E769-7E4B-20F2-C21387D343B8}"/>
              </a:ext>
            </a:extLst>
          </p:cNvPr>
          <p:cNvPicPr>
            <a:picLocks noChangeAspect="1"/>
          </p:cNvPicPr>
          <p:nvPr/>
        </p:nvPicPr>
        <p:blipFill>
          <a:blip r:embed="rId10"/>
          <a:stretch>
            <a:fillRect/>
          </a:stretch>
        </p:blipFill>
        <p:spPr>
          <a:xfrm>
            <a:off x="11250069" y="355993"/>
            <a:ext cx="590362" cy="576632"/>
          </a:xfrm>
          <a:prstGeom prst="rect">
            <a:avLst/>
          </a:prstGeom>
        </p:spPr>
      </p:pic>
    </p:spTree>
    <p:extLst>
      <p:ext uri="{BB962C8B-B14F-4D97-AF65-F5344CB8AC3E}">
        <p14:creationId xmlns:p14="http://schemas.microsoft.com/office/powerpoint/2010/main" val="4864135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logoAvante 01">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05513" y="-6286500"/>
            <a:ext cx="1714500" cy="762000"/>
          </a:xfrm>
          <a:prstGeom prst="rect">
            <a:avLst/>
          </a:prstGeom>
          <a:noFill/>
          <a:extLst>
            <a:ext uri="{909E8E84-426E-40DD-AFC4-6F175D3DCCD1}">
              <a14:hiddenFill xmlns:a14="http://schemas.microsoft.com/office/drawing/2010/main">
                <a:solidFill>
                  <a:srgbClr val="FFFFFF"/>
                </a:solidFill>
              </a14:hiddenFill>
            </a:ext>
          </a:extLst>
        </p:spPr>
      </p:pic>
      <p:sp>
        <p:nvSpPr>
          <p:cNvPr id="44" name="1 Título"/>
          <p:cNvSpPr txBox="1">
            <a:spLocks/>
          </p:cNvSpPr>
          <p:nvPr/>
        </p:nvSpPr>
        <p:spPr>
          <a:xfrm>
            <a:off x="1356539" y="344739"/>
            <a:ext cx="9978602" cy="648072"/>
          </a:xfrm>
          <a:prstGeom prst="rect">
            <a:avLst/>
          </a:prstGeom>
        </p:spPr>
        <p:txBody>
          <a:bodyPr vert="horz" lIns="91440" tIns="45720" rIns="91440" bIns="45720" rtlCol="0" anchor="b">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2800" b="1" dirty="0">
                <a:latin typeface="Duepuntozero"/>
              </a:rPr>
              <a:t>More strategic sectoral projects in agriculture, food and forestry</a:t>
            </a:r>
            <a:endParaRPr lang="en-US" sz="3200" dirty="0"/>
          </a:p>
        </p:txBody>
      </p:sp>
      <p:cxnSp>
        <p:nvCxnSpPr>
          <p:cNvPr id="7" name="3 Conector recto"/>
          <p:cNvCxnSpPr/>
          <p:nvPr/>
        </p:nvCxnSpPr>
        <p:spPr>
          <a:xfrm>
            <a:off x="322729" y="1196752"/>
            <a:ext cx="11540565" cy="0"/>
          </a:xfrm>
          <a:prstGeom prst="line">
            <a:avLst/>
          </a:prstGeom>
          <a:ln w="12700" cap="rnd" cmpd="sng">
            <a:solidFill>
              <a:srgbClr val="00B050"/>
            </a:solidFil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BD366D69-663C-812E-2AAC-579DD455D780}"/>
              </a:ext>
            </a:extLst>
          </p:cNvPr>
          <p:cNvSpPr>
            <a:spLocks noChangeArrowheads="1"/>
          </p:cNvSpPr>
          <p:nvPr/>
        </p:nvSpPr>
        <p:spPr bwMode="auto">
          <a:xfrm>
            <a:off x="0" y="0"/>
            <a:ext cx="12192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s-ES" altLang="es-ES"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ES" altLang="es-ES" sz="1800" b="0" i="0" u="none" strike="noStrike" cap="none" normalizeH="0" baseline="0">
              <a:ln>
                <a:noFill/>
              </a:ln>
              <a:solidFill>
                <a:schemeClr val="tx1"/>
              </a:solidFill>
              <a:effectLst/>
              <a:latin typeface="Arial" panose="020B0604020202020204" pitchFamily="34" charset="0"/>
            </a:endParaRPr>
          </a:p>
        </p:txBody>
      </p:sp>
      <p:sp>
        <p:nvSpPr>
          <p:cNvPr id="4" name="Rectangle 2">
            <a:extLst>
              <a:ext uri="{FF2B5EF4-FFF2-40B4-BE49-F238E27FC236}">
                <a16:creationId xmlns:a16="http://schemas.microsoft.com/office/drawing/2014/main" id="{809EC374-F4F4-0BE1-D230-B2D240A0A687}"/>
              </a:ext>
            </a:extLst>
          </p:cNvPr>
          <p:cNvSpPr>
            <a:spLocks noChangeArrowheads="1"/>
          </p:cNvSpPr>
          <p:nvPr/>
        </p:nvSpPr>
        <p:spPr bwMode="auto">
          <a:xfrm>
            <a:off x="152400" y="152400"/>
            <a:ext cx="12192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s-ES" altLang="es-ES"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ES" altLang="es-ES" sz="1800" b="0" i="0" u="none" strike="noStrike" cap="none" normalizeH="0" baseline="0">
              <a:ln>
                <a:noFill/>
              </a:ln>
              <a:solidFill>
                <a:schemeClr val="tx1"/>
              </a:solidFill>
              <a:effectLst/>
              <a:latin typeface="Arial" panose="020B0604020202020204" pitchFamily="34" charset="0"/>
            </a:endParaRPr>
          </a:p>
        </p:txBody>
      </p:sp>
      <p:graphicFrame>
        <p:nvGraphicFramePr>
          <p:cNvPr id="3" name="16 Diagrama">
            <a:extLst>
              <a:ext uri="{FF2B5EF4-FFF2-40B4-BE49-F238E27FC236}">
                <a16:creationId xmlns:a16="http://schemas.microsoft.com/office/drawing/2014/main" id="{D237B56D-EDDC-8D95-9D45-AAAE68555BFC}"/>
              </a:ext>
            </a:extLst>
          </p:cNvPr>
          <p:cNvGraphicFramePr/>
          <p:nvPr>
            <p:extLst>
              <p:ext uri="{D42A27DB-BD31-4B8C-83A1-F6EECF244321}">
                <p14:modId xmlns:p14="http://schemas.microsoft.com/office/powerpoint/2010/main" val="837441225"/>
              </p:ext>
            </p:extLst>
          </p:nvPr>
        </p:nvGraphicFramePr>
        <p:xfrm>
          <a:off x="1497698" y="1413635"/>
          <a:ext cx="8636203" cy="484031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5" name="Imagen 6" descr="Icono&#10;&#10;Descripción generada automáticamente">
            <a:extLst>
              <a:ext uri="{FF2B5EF4-FFF2-40B4-BE49-F238E27FC236}">
                <a16:creationId xmlns:a16="http://schemas.microsoft.com/office/drawing/2014/main" id="{08FD6A9A-CE88-80BC-FAFF-EA2317922286}"/>
              </a:ext>
            </a:extLst>
          </p:cNvPr>
          <p:cNvPicPr>
            <a:picLocks noChangeAspect="1"/>
          </p:cNvPicPr>
          <p:nvPr/>
        </p:nvPicPr>
        <p:blipFill>
          <a:blip r:embed="rId10"/>
          <a:stretch>
            <a:fillRect/>
          </a:stretch>
        </p:blipFill>
        <p:spPr>
          <a:xfrm>
            <a:off x="11250069" y="355993"/>
            <a:ext cx="590362" cy="576632"/>
          </a:xfrm>
          <a:prstGeom prst="rect">
            <a:avLst/>
          </a:prstGeom>
        </p:spPr>
      </p:pic>
    </p:spTree>
    <p:extLst>
      <p:ext uri="{BB962C8B-B14F-4D97-AF65-F5344CB8AC3E}">
        <p14:creationId xmlns:p14="http://schemas.microsoft.com/office/powerpoint/2010/main" val="28927241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logoAvante 01">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05513" y="-6286500"/>
            <a:ext cx="1714500" cy="762000"/>
          </a:xfrm>
          <a:prstGeom prst="rect">
            <a:avLst/>
          </a:prstGeom>
          <a:noFill/>
          <a:extLst>
            <a:ext uri="{909E8E84-426E-40DD-AFC4-6F175D3DCCD1}">
              <a14:hiddenFill xmlns:a14="http://schemas.microsoft.com/office/drawing/2010/main">
                <a:solidFill>
                  <a:srgbClr val="FFFFFF"/>
                </a:solidFill>
              </a14:hiddenFill>
            </a:ext>
          </a:extLst>
        </p:spPr>
      </p:pic>
      <p:sp>
        <p:nvSpPr>
          <p:cNvPr id="44" name="1 Título"/>
          <p:cNvSpPr txBox="1">
            <a:spLocks/>
          </p:cNvSpPr>
          <p:nvPr/>
        </p:nvSpPr>
        <p:spPr>
          <a:xfrm>
            <a:off x="322729" y="286250"/>
            <a:ext cx="9978602" cy="648072"/>
          </a:xfrm>
          <a:prstGeom prst="rect">
            <a:avLst/>
          </a:prstGeom>
        </p:spPr>
        <p:txBody>
          <a:bodyPr vert="horz" lIns="91440" tIns="45720" rIns="91440" bIns="45720" rtlCol="0" anchor="b">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2800" b="1" dirty="0">
                <a:latin typeface="Duepuntozero"/>
              </a:rPr>
              <a:t>High Technology incubator in </a:t>
            </a:r>
            <a:r>
              <a:rPr lang="en-GB" sz="2800" b="1" dirty="0" err="1">
                <a:latin typeface="Duepuntozero"/>
              </a:rPr>
              <a:t>Bioeconmy</a:t>
            </a:r>
            <a:r>
              <a:rPr lang="en-GB" sz="2800" b="1" dirty="0">
                <a:latin typeface="Duepuntozero"/>
              </a:rPr>
              <a:t> and Circular Economy</a:t>
            </a:r>
            <a:endParaRPr lang="en-US" sz="3200" dirty="0"/>
          </a:p>
        </p:txBody>
      </p:sp>
      <p:cxnSp>
        <p:nvCxnSpPr>
          <p:cNvPr id="7" name="3 Conector recto"/>
          <p:cNvCxnSpPr/>
          <p:nvPr/>
        </p:nvCxnSpPr>
        <p:spPr>
          <a:xfrm>
            <a:off x="322729" y="1196752"/>
            <a:ext cx="11540565" cy="0"/>
          </a:xfrm>
          <a:prstGeom prst="line">
            <a:avLst/>
          </a:prstGeom>
          <a:ln w="12700" cap="rnd" cmpd="sng">
            <a:solidFill>
              <a:srgbClr val="00B050"/>
            </a:solidFill>
          </a:ln>
        </p:spPr>
        <p:style>
          <a:lnRef idx="1">
            <a:schemeClr val="accent1"/>
          </a:lnRef>
          <a:fillRef idx="0">
            <a:schemeClr val="accent1"/>
          </a:fillRef>
          <a:effectRef idx="0">
            <a:schemeClr val="accent1"/>
          </a:effectRef>
          <a:fontRef idx="minor">
            <a:schemeClr val="tx1"/>
          </a:fontRef>
        </p:style>
      </p:cxnSp>
      <p:pic>
        <p:nvPicPr>
          <p:cNvPr id="2" name="Imagen 1">
            <a:extLst>
              <a:ext uri="{FF2B5EF4-FFF2-40B4-BE49-F238E27FC236}">
                <a16:creationId xmlns:a16="http://schemas.microsoft.com/office/drawing/2014/main" id="{9C1A2BFE-D0F9-4C42-BCC5-6200C0E2A1A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079657" y="321431"/>
            <a:ext cx="1890669" cy="744106"/>
          </a:xfrm>
          <a:prstGeom prst="rect">
            <a:avLst/>
          </a:prstGeom>
        </p:spPr>
      </p:pic>
      <p:sp>
        <p:nvSpPr>
          <p:cNvPr id="3" name="8 CuadroTexto">
            <a:extLst>
              <a:ext uri="{FF2B5EF4-FFF2-40B4-BE49-F238E27FC236}">
                <a16:creationId xmlns:a16="http://schemas.microsoft.com/office/drawing/2014/main" id="{F23CA7F9-5A8C-1CD5-B194-84DAF1B8276C}"/>
              </a:ext>
            </a:extLst>
          </p:cNvPr>
          <p:cNvSpPr txBox="1"/>
          <p:nvPr/>
        </p:nvSpPr>
        <p:spPr>
          <a:xfrm>
            <a:off x="500061" y="1652077"/>
            <a:ext cx="4189177" cy="2031325"/>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indent="-285750" algn="just">
              <a:spcBef>
                <a:spcPts val="0"/>
              </a:spcBef>
              <a:spcAft>
                <a:spcPts val="0"/>
              </a:spcAft>
              <a:defRPr/>
            </a:pPr>
            <a:r>
              <a:rPr lang="en-US" sz="1400" dirty="0">
                <a:latin typeface="Arial" pitchFamily="34" charset="0"/>
                <a:cs typeface="Arial" pitchFamily="34" charset="0"/>
              </a:rPr>
              <a:t>The </a:t>
            </a:r>
            <a:r>
              <a:rPr lang="en-US" sz="1400" b="1" dirty="0">
                <a:solidFill>
                  <a:srgbClr val="92D050"/>
                </a:solidFill>
                <a:latin typeface="Arial" pitchFamily="34" charset="0"/>
                <a:cs typeface="Arial" pitchFamily="34" charset="0"/>
              </a:rPr>
              <a:t>High Technology Incubator</a:t>
            </a:r>
            <a:r>
              <a:rPr lang="en-US" sz="1400" dirty="0">
                <a:latin typeface="Arial" pitchFamily="34" charset="0"/>
                <a:cs typeface="Arial" pitchFamily="34" charset="0"/>
              </a:rPr>
              <a:t>, </a:t>
            </a:r>
            <a:r>
              <a:rPr lang="en-US" sz="1400" dirty="0" err="1">
                <a:latin typeface="Arial" pitchFamily="34" charset="0"/>
                <a:cs typeface="Arial" pitchFamily="34" charset="0"/>
              </a:rPr>
              <a:t>specialising</a:t>
            </a:r>
            <a:r>
              <a:rPr lang="en-US" sz="1400" dirty="0">
                <a:latin typeface="Arial" pitchFamily="34" charset="0"/>
                <a:cs typeface="Arial" pitchFamily="34" charset="0"/>
              </a:rPr>
              <a:t> in </a:t>
            </a:r>
            <a:r>
              <a:rPr lang="en-US" sz="1400" b="1" dirty="0">
                <a:solidFill>
                  <a:srgbClr val="92D050"/>
                </a:solidFill>
                <a:latin typeface="Arial" pitchFamily="34" charset="0"/>
                <a:cs typeface="Arial" pitchFamily="34" charset="0"/>
              </a:rPr>
              <a:t>Bioeconomy and Circular Economy</a:t>
            </a:r>
            <a:r>
              <a:rPr lang="en-US" sz="1400" dirty="0">
                <a:latin typeface="Arial" pitchFamily="34" charset="0"/>
                <a:cs typeface="Arial" pitchFamily="34" charset="0"/>
              </a:rPr>
              <a:t>, has been conceived to support technology-based business projects aimed at obtaining </a:t>
            </a:r>
            <a:r>
              <a:rPr lang="en-US" sz="1400" b="1" dirty="0">
                <a:latin typeface="Arial" pitchFamily="34" charset="0"/>
                <a:cs typeface="Arial" pitchFamily="34" charset="0"/>
              </a:rPr>
              <a:t>new products/processes with high added value </a:t>
            </a:r>
            <a:r>
              <a:rPr lang="en-US" sz="1400" dirty="0">
                <a:latin typeface="Arial" pitchFamily="34" charset="0"/>
                <a:cs typeface="Arial" pitchFamily="34" charset="0"/>
              </a:rPr>
              <a:t>through purification techniques and biotechnological processes, based on the </a:t>
            </a:r>
            <a:r>
              <a:rPr lang="en-US" sz="1400" b="1" dirty="0">
                <a:latin typeface="Arial" pitchFamily="34" charset="0"/>
                <a:cs typeface="Arial" pitchFamily="34" charset="0"/>
              </a:rPr>
              <a:t>region's natural resources</a:t>
            </a:r>
            <a:r>
              <a:rPr lang="en-US" sz="1400" dirty="0">
                <a:latin typeface="Arial" pitchFamily="34" charset="0"/>
                <a:cs typeface="Arial" pitchFamily="34" charset="0"/>
              </a:rPr>
              <a:t> and the by-products and waste from the agri-food industry. </a:t>
            </a:r>
            <a:endParaRPr lang="es-ES" sz="1400" b="1" dirty="0">
              <a:latin typeface="Arial" pitchFamily="34" charset="0"/>
              <a:cs typeface="Arial" pitchFamily="34" charset="0"/>
            </a:endParaRPr>
          </a:p>
        </p:txBody>
      </p:sp>
      <p:sp>
        <p:nvSpPr>
          <p:cNvPr id="4" name="Rectángulo: esquinas redondeadas 3">
            <a:extLst>
              <a:ext uri="{FF2B5EF4-FFF2-40B4-BE49-F238E27FC236}">
                <a16:creationId xmlns:a16="http://schemas.microsoft.com/office/drawing/2014/main" id="{4F049CB6-3972-F216-59CB-8F1A2EF9664B}"/>
              </a:ext>
            </a:extLst>
          </p:cNvPr>
          <p:cNvSpPr/>
          <p:nvPr/>
        </p:nvSpPr>
        <p:spPr>
          <a:xfrm>
            <a:off x="322729" y="1459183"/>
            <a:ext cx="4480181" cy="2417115"/>
          </a:xfrm>
          <a:prstGeom prst="round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5" name="Imagen 2">
            <a:extLst>
              <a:ext uri="{FF2B5EF4-FFF2-40B4-BE49-F238E27FC236}">
                <a16:creationId xmlns:a16="http://schemas.microsoft.com/office/drawing/2014/main" id="{ACC94194-9A00-37B8-1203-B786BF63C751}"/>
              </a:ext>
            </a:extLst>
          </p:cNvPr>
          <p:cNvPicPr>
            <a:picLocks noChangeAspect="1"/>
          </p:cNvPicPr>
          <p:nvPr/>
        </p:nvPicPr>
        <p:blipFill>
          <a:blip r:embed="rId6" cstate="print">
            <a:extLst>
              <a:ext uri="{28A0092B-C50C-407E-A947-70E740481C1C}">
                <a14:useLocalDpi xmlns:a14="http://schemas.microsoft.com/office/drawing/2010/main" val="0"/>
              </a:ext>
            </a:extLst>
          </a:blip>
          <a:srcRect b="20330"/>
          <a:stretch>
            <a:fillRect/>
          </a:stretch>
        </p:blipFill>
        <p:spPr>
          <a:xfrm>
            <a:off x="2292745" y="3948958"/>
            <a:ext cx="2372296" cy="1508834"/>
          </a:xfrm>
          <a:prstGeom prst="rect">
            <a:avLst/>
          </a:prstGeom>
        </p:spPr>
      </p:pic>
      <p:sp>
        <p:nvSpPr>
          <p:cNvPr id="6" name="Rectángulo 5">
            <a:extLst>
              <a:ext uri="{FF2B5EF4-FFF2-40B4-BE49-F238E27FC236}">
                <a16:creationId xmlns:a16="http://schemas.microsoft.com/office/drawing/2014/main" id="{1F580423-D567-B81D-F2BF-0EFBB3428B3F}"/>
              </a:ext>
            </a:extLst>
          </p:cNvPr>
          <p:cNvSpPr/>
          <p:nvPr/>
        </p:nvSpPr>
        <p:spPr>
          <a:xfrm>
            <a:off x="486977" y="5490222"/>
            <a:ext cx="4115722" cy="1169551"/>
          </a:xfrm>
          <a:prstGeom prst="rect">
            <a:avLst/>
          </a:prstGeom>
        </p:spPr>
        <p:txBody>
          <a:bodyPr wrap="square">
            <a:spAutoFit/>
          </a:bodyPr>
          <a:lstStyle/>
          <a:p>
            <a:pPr algn="just"/>
            <a:r>
              <a:rPr lang="en-US" sz="1400" dirty="0">
                <a:latin typeface="Arial" pitchFamily="34" charset="0"/>
                <a:cs typeface="Arial" pitchFamily="34" charset="0"/>
              </a:rPr>
              <a:t>Offering </a:t>
            </a:r>
            <a:r>
              <a:rPr lang="en-US" sz="1400" b="1" dirty="0">
                <a:latin typeface="Arial" pitchFamily="34" charset="0"/>
                <a:cs typeface="Arial" pitchFamily="34" charset="0"/>
              </a:rPr>
              <a:t>services and infrastructures </a:t>
            </a:r>
            <a:r>
              <a:rPr lang="en-US" sz="1400" dirty="0">
                <a:latin typeface="Arial" pitchFamily="34" charset="0"/>
                <a:cs typeface="Arial" pitchFamily="34" charset="0"/>
              </a:rPr>
              <a:t>to accelerate the process of responding to the </a:t>
            </a:r>
            <a:r>
              <a:rPr lang="en-US" sz="1400" b="1" dirty="0">
                <a:latin typeface="Arial" pitchFamily="34" charset="0"/>
                <a:cs typeface="Arial" pitchFamily="34" charset="0"/>
              </a:rPr>
              <a:t>challenges and opportunities </a:t>
            </a:r>
            <a:r>
              <a:rPr lang="en-US" sz="1400" dirty="0">
                <a:latin typeface="Arial" pitchFamily="34" charset="0"/>
                <a:cs typeface="Arial" pitchFamily="34" charset="0"/>
              </a:rPr>
              <a:t>arising from the </a:t>
            </a:r>
            <a:r>
              <a:rPr lang="en-US" sz="1400" b="1" dirty="0">
                <a:latin typeface="Arial" pitchFamily="34" charset="0"/>
                <a:cs typeface="Arial" pitchFamily="34" charset="0"/>
              </a:rPr>
              <a:t>market</a:t>
            </a:r>
            <a:r>
              <a:rPr lang="en-US" sz="1400" dirty="0">
                <a:latin typeface="Arial" pitchFamily="34" charset="0"/>
                <a:cs typeface="Arial" pitchFamily="34" charset="0"/>
              </a:rPr>
              <a:t> or from the results of </a:t>
            </a:r>
            <a:r>
              <a:rPr lang="en-US" sz="1400" b="1" dirty="0">
                <a:latin typeface="Arial" pitchFamily="34" charset="0"/>
                <a:cs typeface="Arial" pitchFamily="34" charset="0"/>
              </a:rPr>
              <a:t>scientific and technological research.</a:t>
            </a:r>
            <a:endParaRPr lang="es-ES" sz="1400" b="1" dirty="0">
              <a:latin typeface="Arial" pitchFamily="34" charset="0"/>
              <a:cs typeface="Arial" pitchFamily="34" charset="0"/>
            </a:endParaRPr>
          </a:p>
        </p:txBody>
      </p:sp>
      <p:sp>
        <p:nvSpPr>
          <p:cNvPr id="8" name="8 CuadroTexto">
            <a:extLst>
              <a:ext uri="{FF2B5EF4-FFF2-40B4-BE49-F238E27FC236}">
                <a16:creationId xmlns:a16="http://schemas.microsoft.com/office/drawing/2014/main" id="{E36DC39B-954A-3937-C4FF-5055D545175A}"/>
              </a:ext>
            </a:extLst>
          </p:cNvPr>
          <p:cNvSpPr txBox="1"/>
          <p:nvPr/>
        </p:nvSpPr>
        <p:spPr>
          <a:xfrm>
            <a:off x="565407" y="4628539"/>
            <a:ext cx="1421504" cy="666016"/>
          </a:xfrm>
          <a:prstGeom prst="rect">
            <a:avLst/>
          </a:prstGeom>
          <a:solidFill>
            <a:srgbClr val="95C11E"/>
          </a:solidFill>
          <a:effectLst>
            <a:softEdge rad="12700"/>
          </a:effectLst>
        </p:spPr>
        <p:txBody>
          <a:bodyPr wrap="square" rtlCol="0">
            <a:spAutoFit/>
          </a:bodyPr>
          <a:lstStyle/>
          <a:p>
            <a:pPr indent="-285750" algn="ctr">
              <a:lnSpc>
                <a:spcPts val="2400"/>
              </a:lnSpc>
              <a:spcBef>
                <a:spcPts val="600"/>
              </a:spcBef>
              <a:spcAft>
                <a:spcPts val="600"/>
              </a:spcAft>
              <a:defRPr/>
            </a:pPr>
            <a:r>
              <a:rPr lang="es-ES" sz="1200" b="1" dirty="0">
                <a:solidFill>
                  <a:schemeClr val="bg1"/>
                </a:solidFill>
                <a:latin typeface="Arial" pitchFamily="34" charset="0"/>
                <a:cs typeface="Arial" pitchFamily="34" charset="0"/>
              </a:rPr>
              <a:t>ECOSISTEMA DE ALIANZAS</a:t>
            </a:r>
          </a:p>
        </p:txBody>
      </p:sp>
      <p:sp>
        <p:nvSpPr>
          <p:cNvPr id="9" name="Rectángulo: esquinas redondeadas 8">
            <a:extLst>
              <a:ext uri="{FF2B5EF4-FFF2-40B4-BE49-F238E27FC236}">
                <a16:creationId xmlns:a16="http://schemas.microsoft.com/office/drawing/2014/main" id="{54538CBA-E336-4086-DE02-4215436057A5}"/>
              </a:ext>
            </a:extLst>
          </p:cNvPr>
          <p:cNvSpPr/>
          <p:nvPr/>
        </p:nvSpPr>
        <p:spPr>
          <a:xfrm>
            <a:off x="322730" y="3999565"/>
            <a:ext cx="4480180" cy="2649091"/>
          </a:xfrm>
          <a:prstGeom prst="round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1" name="Rectángulo 7">
            <a:extLst>
              <a:ext uri="{FF2B5EF4-FFF2-40B4-BE49-F238E27FC236}">
                <a16:creationId xmlns:a16="http://schemas.microsoft.com/office/drawing/2014/main" id="{4E1189DF-64AE-AC36-4CAA-E128C37DE1CE}"/>
              </a:ext>
            </a:extLst>
          </p:cNvPr>
          <p:cNvSpPr>
            <a:spLocks noChangeArrowheads="1"/>
          </p:cNvSpPr>
          <p:nvPr/>
        </p:nvSpPr>
        <p:spPr bwMode="auto">
          <a:xfrm>
            <a:off x="8448881" y="1645120"/>
            <a:ext cx="3521446" cy="4076564"/>
          </a:xfrm>
          <a:prstGeom prst="rect">
            <a:avLst/>
          </a:prstGeom>
          <a:noFill/>
          <a:ln w="9525">
            <a:noFill/>
            <a:miter lim="800000"/>
            <a:headEnd/>
            <a:tailEnd/>
          </a:ln>
        </p:spPr>
        <p:txBody>
          <a:bodyPr wrap="square">
            <a:spAutoFit/>
          </a:bodyPr>
          <a:lstStyle/>
          <a:p>
            <a:pPr marL="285750" indent="-285750">
              <a:lnSpc>
                <a:spcPts val="1800"/>
              </a:lnSpc>
              <a:spcBef>
                <a:spcPts val="600"/>
              </a:spcBef>
              <a:spcAft>
                <a:spcPts val="600"/>
              </a:spcAft>
              <a:defRPr/>
            </a:pPr>
            <a:r>
              <a:rPr lang="en-US" sz="1400" b="1" dirty="0">
                <a:solidFill>
                  <a:srgbClr val="92D050"/>
                </a:solidFill>
                <a:latin typeface="Arial" pitchFamily="34" charset="0"/>
                <a:cs typeface="Arial" pitchFamily="34" charset="0"/>
              </a:rPr>
              <a:t>      Infrastructures, basic and technological equipment </a:t>
            </a:r>
          </a:p>
          <a:p>
            <a:pPr marL="285750" indent="-285750">
              <a:lnSpc>
                <a:spcPts val="1800"/>
              </a:lnSpc>
              <a:spcBef>
                <a:spcPts val="600"/>
              </a:spcBef>
              <a:spcAft>
                <a:spcPts val="600"/>
              </a:spcAft>
              <a:buFont typeface="Arial" panose="020B0604020202020204" pitchFamily="34" charset="0"/>
              <a:buChar char="•"/>
              <a:defRPr/>
            </a:pPr>
            <a:r>
              <a:rPr lang="en-US" sz="1400" dirty="0">
                <a:latin typeface="Arial" pitchFamily="34" charset="0"/>
                <a:cs typeface="Arial" pitchFamily="34" charset="0"/>
              </a:rPr>
              <a:t>Main building equipped with </a:t>
            </a:r>
            <a:r>
              <a:rPr lang="en-US" sz="1400" b="1" dirty="0">
                <a:latin typeface="Arial" pitchFamily="34" charset="0"/>
                <a:cs typeface="Arial" pitchFamily="34" charset="0"/>
              </a:rPr>
              <a:t>incubation spaces, R&amp;D&amp;I facilities </a:t>
            </a:r>
            <a:r>
              <a:rPr lang="en-US" sz="1400" dirty="0">
                <a:latin typeface="Arial" pitchFamily="34" charset="0"/>
                <a:cs typeface="Arial" pitchFamily="34" charset="0"/>
              </a:rPr>
              <a:t>(individual and common laboratories), meeting rooms and central offices of the incubator. 512.5 m2 of useful surface area.</a:t>
            </a:r>
          </a:p>
          <a:p>
            <a:pPr marL="285750" indent="-285750">
              <a:lnSpc>
                <a:spcPts val="1800"/>
              </a:lnSpc>
              <a:spcBef>
                <a:spcPts val="600"/>
              </a:spcBef>
              <a:spcAft>
                <a:spcPts val="600"/>
              </a:spcAft>
              <a:buFont typeface="Arial" panose="020B0604020202020204" pitchFamily="34" charset="0"/>
              <a:buChar char="•"/>
              <a:defRPr/>
            </a:pPr>
            <a:r>
              <a:rPr lang="en-US" sz="1400" b="1" dirty="0">
                <a:latin typeface="Arial" pitchFamily="34" charset="0"/>
                <a:cs typeface="Arial" pitchFamily="34" charset="0"/>
              </a:rPr>
              <a:t>Pre-industrial pilot plant </a:t>
            </a:r>
            <a:r>
              <a:rPr lang="en-US" sz="1400" dirty="0">
                <a:latin typeface="Arial" pitchFamily="34" charset="0"/>
                <a:cs typeface="Arial" pitchFamily="34" charset="0"/>
              </a:rPr>
              <a:t>designed to test any type of process related to the food industry or first transformations, in order to ensure its adaptability to different processes and to avoid cross-contamination in the event of environmentally incompatible processes. 544m2 of usable area.</a:t>
            </a:r>
          </a:p>
        </p:txBody>
      </p:sp>
      <p:pic>
        <p:nvPicPr>
          <p:cNvPr id="12" name="Imagen 11">
            <a:extLst>
              <a:ext uri="{FF2B5EF4-FFF2-40B4-BE49-F238E27FC236}">
                <a16:creationId xmlns:a16="http://schemas.microsoft.com/office/drawing/2014/main" id="{8D40E294-4D73-D539-EA93-8332A1B0647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105697" y="2877784"/>
            <a:ext cx="3117268" cy="1970460"/>
          </a:xfrm>
          <a:prstGeom prst="rect">
            <a:avLst/>
          </a:prstGeom>
        </p:spPr>
      </p:pic>
      <p:pic>
        <p:nvPicPr>
          <p:cNvPr id="14" name="Imagen 13">
            <a:extLst>
              <a:ext uri="{FF2B5EF4-FFF2-40B4-BE49-F238E27FC236}">
                <a16:creationId xmlns:a16="http://schemas.microsoft.com/office/drawing/2014/main" id="{9948D95E-6E6D-D365-C731-6A461E23E02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105696" y="4883903"/>
            <a:ext cx="3117267" cy="1879641"/>
          </a:xfrm>
          <a:prstGeom prst="rect">
            <a:avLst/>
          </a:prstGeom>
        </p:spPr>
      </p:pic>
      <p:pic>
        <p:nvPicPr>
          <p:cNvPr id="15" name="Imagen 14">
            <a:extLst>
              <a:ext uri="{FF2B5EF4-FFF2-40B4-BE49-F238E27FC236}">
                <a16:creationId xmlns:a16="http://schemas.microsoft.com/office/drawing/2014/main" id="{FFABBBF5-2328-9FD9-AB5B-9C597E21AF33}"/>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b="23714"/>
          <a:stretch/>
        </p:blipFill>
        <p:spPr>
          <a:xfrm>
            <a:off x="5102916" y="1253120"/>
            <a:ext cx="3120049" cy="1586769"/>
          </a:xfrm>
          <a:prstGeom prst="rect">
            <a:avLst/>
          </a:prstGeom>
        </p:spPr>
      </p:pic>
    </p:spTree>
    <p:extLst>
      <p:ext uri="{BB962C8B-B14F-4D97-AF65-F5344CB8AC3E}">
        <p14:creationId xmlns:p14="http://schemas.microsoft.com/office/powerpoint/2010/main" val="211961594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ángulo: esquinas redondeadas 23">
            <a:extLst>
              <a:ext uri="{FF2B5EF4-FFF2-40B4-BE49-F238E27FC236}">
                <a16:creationId xmlns:a16="http://schemas.microsoft.com/office/drawing/2014/main" id="{6A1F1161-4B87-AE16-48AC-6CCF7F146B1F}"/>
              </a:ext>
            </a:extLst>
          </p:cNvPr>
          <p:cNvSpPr/>
          <p:nvPr/>
        </p:nvSpPr>
        <p:spPr>
          <a:xfrm>
            <a:off x="257153" y="1968051"/>
            <a:ext cx="8029314" cy="1477327"/>
          </a:xfrm>
          <a:prstGeom prst="round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3" name="Rectángulo: esquinas redondeadas 22">
            <a:extLst>
              <a:ext uri="{FF2B5EF4-FFF2-40B4-BE49-F238E27FC236}">
                <a16:creationId xmlns:a16="http://schemas.microsoft.com/office/drawing/2014/main" id="{07433766-7465-C572-47DF-C3381FCF2FEF}"/>
              </a:ext>
            </a:extLst>
          </p:cNvPr>
          <p:cNvSpPr/>
          <p:nvPr/>
        </p:nvSpPr>
        <p:spPr>
          <a:xfrm>
            <a:off x="8813074" y="2019260"/>
            <a:ext cx="2917372" cy="952014"/>
          </a:xfrm>
          <a:prstGeom prst="round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2050" name="Picture 2" descr="logoAvante 01">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05513" y="-6286500"/>
            <a:ext cx="1714500" cy="762000"/>
          </a:xfrm>
          <a:prstGeom prst="rect">
            <a:avLst/>
          </a:prstGeom>
          <a:noFill/>
          <a:extLst>
            <a:ext uri="{909E8E84-426E-40DD-AFC4-6F175D3DCCD1}">
              <a14:hiddenFill xmlns:a14="http://schemas.microsoft.com/office/drawing/2010/main">
                <a:solidFill>
                  <a:srgbClr val="FFFFFF"/>
                </a:solidFill>
              </a14:hiddenFill>
            </a:ext>
          </a:extLst>
        </p:spPr>
      </p:pic>
      <p:sp>
        <p:nvSpPr>
          <p:cNvPr id="44" name="1 Título"/>
          <p:cNvSpPr txBox="1">
            <a:spLocks/>
          </p:cNvSpPr>
          <p:nvPr/>
        </p:nvSpPr>
        <p:spPr>
          <a:xfrm>
            <a:off x="322729" y="286250"/>
            <a:ext cx="9978602" cy="648072"/>
          </a:xfrm>
          <a:prstGeom prst="rect">
            <a:avLst/>
          </a:prstGeom>
        </p:spPr>
        <p:txBody>
          <a:bodyPr vert="horz" lIns="91440" tIns="45720" rIns="91440" bIns="45720" rtlCol="0" anchor="b">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2800" b="1" dirty="0">
                <a:latin typeface="Duepuntozero"/>
              </a:rPr>
              <a:t>Complementary Agri-Food Plan  AGROALNEXT</a:t>
            </a:r>
            <a:endParaRPr lang="en-US" sz="3200" dirty="0"/>
          </a:p>
        </p:txBody>
      </p:sp>
      <p:cxnSp>
        <p:nvCxnSpPr>
          <p:cNvPr id="7" name="3 Conector recto"/>
          <p:cNvCxnSpPr/>
          <p:nvPr/>
        </p:nvCxnSpPr>
        <p:spPr>
          <a:xfrm>
            <a:off x="322729" y="1196752"/>
            <a:ext cx="11540565" cy="0"/>
          </a:xfrm>
          <a:prstGeom prst="line">
            <a:avLst/>
          </a:prstGeom>
          <a:ln w="12700" cap="rnd" cmpd="sng">
            <a:solidFill>
              <a:srgbClr val="00B050"/>
            </a:solidFill>
          </a:ln>
        </p:spPr>
        <p:style>
          <a:lnRef idx="1">
            <a:schemeClr val="accent1"/>
          </a:lnRef>
          <a:fillRef idx="0">
            <a:schemeClr val="accent1"/>
          </a:fillRef>
          <a:effectRef idx="0">
            <a:schemeClr val="accent1"/>
          </a:effectRef>
          <a:fontRef idx="minor">
            <a:schemeClr val="tx1"/>
          </a:fontRef>
        </p:style>
      </p:cxnSp>
      <p:sp>
        <p:nvSpPr>
          <p:cNvPr id="13" name="CuadroTexto 12">
            <a:extLst>
              <a:ext uri="{FF2B5EF4-FFF2-40B4-BE49-F238E27FC236}">
                <a16:creationId xmlns:a16="http://schemas.microsoft.com/office/drawing/2014/main" id="{8E096573-AB3D-1D00-3EFE-67ACC9EB4011}"/>
              </a:ext>
            </a:extLst>
          </p:cNvPr>
          <p:cNvSpPr txBox="1"/>
          <p:nvPr/>
        </p:nvSpPr>
        <p:spPr>
          <a:xfrm>
            <a:off x="243840" y="1477019"/>
            <a:ext cx="7802880" cy="369332"/>
          </a:xfrm>
          <a:prstGeom prst="rect">
            <a:avLst/>
          </a:prstGeom>
          <a:noFill/>
        </p:spPr>
        <p:txBody>
          <a:bodyPr wrap="square">
            <a:spAutoFit/>
          </a:bodyPr>
          <a:lstStyle/>
          <a:p>
            <a:r>
              <a:rPr lang="en-US" b="1" i="0" dirty="0">
                <a:solidFill>
                  <a:srgbClr val="00B050"/>
                </a:solidFill>
                <a:effectLst/>
              </a:rPr>
              <a:t>R+D+I program of the </a:t>
            </a:r>
            <a:r>
              <a:rPr lang="en-US" b="1" dirty="0">
                <a:solidFill>
                  <a:srgbClr val="00B050"/>
                </a:solidFill>
              </a:rPr>
              <a:t>national </a:t>
            </a:r>
            <a:r>
              <a:rPr lang="en-US" b="1" i="0" dirty="0">
                <a:solidFill>
                  <a:srgbClr val="00B050"/>
                </a:solidFill>
                <a:effectLst/>
              </a:rPr>
              <a:t>Ministry of Science and Innovation: </a:t>
            </a:r>
            <a:r>
              <a:rPr lang="en-US" b="1" i="0" dirty="0">
                <a:effectLst/>
              </a:rPr>
              <a:t>49.2 million €</a:t>
            </a:r>
            <a:endParaRPr lang="es-ES" b="1" dirty="0"/>
          </a:p>
        </p:txBody>
      </p:sp>
      <p:sp>
        <p:nvSpPr>
          <p:cNvPr id="17" name="CuadroTexto 16">
            <a:extLst>
              <a:ext uri="{FF2B5EF4-FFF2-40B4-BE49-F238E27FC236}">
                <a16:creationId xmlns:a16="http://schemas.microsoft.com/office/drawing/2014/main" id="{A2F2168E-43F5-3FDD-0731-84B9776E99E4}"/>
              </a:ext>
            </a:extLst>
          </p:cNvPr>
          <p:cNvSpPr txBox="1"/>
          <p:nvPr/>
        </p:nvSpPr>
        <p:spPr>
          <a:xfrm>
            <a:off x="9052820" y="2047944"/>
            <a:ext cx="2573121" cy="830997"/>
          </a:xfrm>
          <a:prstGeom prst="rect">
            <a:avLst/>
          </a:prstGeom>
          <a:noFill/>
        </p:spPr>
        <p:txBody>
          <a:bodyPr wrap="square">
            <a:spAutoFit/>
          </a:bodyPr>
          <a:lstStyle/>
          <a:p>
            <a:pPr algn="ctr"/>
            <a:r>
              <a:rPr lang="es-ES" sz="1600" b="1" i="0" dirty="0">
                <a:solidFill>
                  <a:srgbClr val="1D1D1B"/>
                </a:solidFill>
                <a:effectLst/>
              </a:rPr>
              <a:t>Navarra, Aragón, </a:t>
            </a:r>
            <a:r>
              <a:rPr lang="es-ES" sz="1600" b="1" i="0" dirty="0" err="1">
                <a:solidFill>
                  <a:srgbClr val="1D1D1B"/>
                </a:solidFill>
                <a:effectLst/>
              </a:rPr>
              <a:t>Comunitat</a:t>
            </a:r>
            <a:r>
              <a:rPr lang="es-ES" sz="1600" b="1" i="0" dirty="0">
                <a:solidFill>
                  <a:srgbClr val="1D1D1B"/>
                </a:solidFill>
                <a:effectLst/>
              </a:rPr>
              <a:t> Valenciana, Extremadura, La Rioja, Asturias y Murcia </a:t>
            </a:r>
            <a:endParaRPr lang="es-ES" sz="1600" b="1" dirty="0"/>
          </a:p>
        </p:txBody>
      </p:sp>
      <p:pic>
        <p:nvPicPr>
          <p:cNvPr id="1026" name="Picture 2">
            <a:extLst>
              <a:ext uri="{FF2B5EF4-FFF2-40B4-BE49-F238E27FC236}">
                <a16:creationId xmlns:a16="http://schemas.microsoft.com/office/drawing/2014/main" id="{4DC6C9CC-B692-518F-9C89-A181AB31D5B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68948" y="225811"/>
            <a:ext cx="3657600" cy="1463040"/>
          </a:xfrm>
          <a:prstGeom prst="rect">
            <a:avLst/>
          </a:prstGeom>
          <a:noFill/>
          <a:extLst>
            <a:ext uri="{909E8E84-426E-40DD-AFC4-6F175D3DCCD1}">
              <a14:hiddenFill xmlns:a14="http://schemas.microsoft.com/office/drawing/2010/main">
                <a:solidFill>
                  <a:srgbClr val="FFFFFF"/>
                </a:solidFill>
              </a14:hiddenFill>
            </a:ext>
          </a:extLst>
        </p:spPr>
      </p:pic>
      <p:sp>
        <p:nvSpPr>
          <p:cNvPr id="19" name="CuadroTexto 18">
            <a:extLst>
              <a:ext uri="{FF2B5EF4-FFF2-40B4-BE49-F238E27FC236}">
                <a16:creationId xmlns:a16="http://schemas.microsoft.com/office/drawing/2014/main" id="{82D33ED3-8EA6-7BF0-3871-389B70E7AF2C}"/>
              </a:ext>
            </a:extLst>
          </p:cNvPr>
          <p:cNvSpPr txBox="1"/>
          <p:nvPr/>
        </p:nvSpPr>
        <p:spPr>
          <a:xfrm>
            <a:off x="322729" y="1943902"/>
            <a:ext cx="7898162" cy="1477328"/>
          </a:xfrm>
          <a:prstGeom prst="rect">
            <a:avLst/>
          </a:prstGeom>
          <a:noFill/>
        </p:spPr>
        <p:txBody>
          <a:bodyPr wrap="square">
            <a:spAutoFit/>
          </a:bodyPr>
          <a:lstStyle/>
          <a:p>
            <a:pPr algn="just"/>
            <a:r>
              <a:rPr lang="en-US" b="1" dirty="0">
                <a:solidFill>
                  <a:srgbClr val="00B050"/>
                </a:solidFill>
                <a:effectLst/>
              </a:rPr>
              <a:t>Objective</a:t>
            </a:r>
            <a:r>
              <a:rPr lang="en-US" b="0" dirty="0">
                <a:solidFill>
                  <a:srgbClr val="444444"/>
                </a:solidFill>
                <a:effectLst/>
              </a:rPr>
              <a:t>: to promote the double transformation, digital and sustainable, of the agri-food sector, to increase its competitiveness, achieving the climate and environmental objectives set out in the Green Deal, while guaranteeing the supply of healthy, safe, sustainable and accessible food to the population, as pursued by the EU Farm to Fork Strategy</a:t>
            </a:r>
            <a:endParaRPr lang="es-ES" dirty="0"/>
          </a:p>
        </p:txBody>
      </p:sp>
      <p:sp>
        <p:nvSpPr>
          <p:cNvPr id="21" name="CuadroTexto 20">
            <a:extLst>
              <a:ext uri="{FF2B5EF4-FFF2-40B4-BE49-F238E27FC236}">
                <a16:creationId xmlns:a16="http://schemas.microsoft.com/office/drawing/2014/main" id="{81EE525E-1D9B-4F44-F796-260F2D81FB08}"/>
              </a:ext>
            </a:extLst>
          </p:cNvPr>
          <p:cNvSpPr txBox="1"/>
          <p:nvPr/>
        </p:nvSpPr>
        <p:spPr>
          <a:xfrm>
            <a:off x="257153" y="3872274"/>
            <a:ext cx="6143646" cy="2308324"/>
          </a:xfrm>
          <a:prstGeom prst="rect">
            <a:avLst/>
          </a:prstGeom>
          <a:noFill/>
        </p:spPr>
        <p:txBody>
          <a:bodyPr wrap="square">
            <a:spAutoFit/>
          </a:bodyPr>
          <a:lstStyle/>
          <a:p>
            <a:pPr algn="just" fontAlgn="base"/>
            <a:r>
              <a:rPr lang="en-US" sz="1600" b="0" i="0" dirty="0">
                <a:solidFill>
                  <a:srgbClr val="444444"/>
                </a:solidFill>
                <a:effectLst/>
              </a:rPr>
              <a:t>The </a:t>
            </a:r>
            <a:r>
              <a:rPr lang="en-US" sz="1600" b="1" i="0" dirty="0">
                <a:solidFill>
                  <a:srgbClr val="00B050"/>
                </a:solidFill>
                <a:effectLst/>
              </a:rPr>
              <a:t>specific objectives </a:t>
            </a:r>
            <a:r>
              <a:rPr lang="en-US" sz="1600" b="0" i="0" dirty="0">
                <a:solidFill>
                  <a:srgbClr val="444444"/>
                </a:solidFill>
                <a:effectLst/>
              </a:rPr>
              <a:t>of the program are:</a:t>
            </a:r>
          </a:p>
          <a:p>
            <a:pPr marL="800100" lvl="1" indent="-342900" algn="just" fontAlgn="base">
              <a:buFont typeface="+mj-lt"/>
              <a:buAutoNum type="arabicPeriod"/>
            </a:pPr>
            <a:r>
              <a:rPr lang="en-US" sz="1600" b="0" i="0" dirty="0">
                <a:solidFill>
                  <a:srgbClr val="444444"/>
                </a:solidFill>
                <a:effectLst/>
              </a:rPr>
              <a:t>Investigate and generate new highly applicable knowledge and opportunities for innovation.</a:t>
            </a:r>
          </a:p>
          <a:p>
            <a:pPr marL="800100" lvl="1" indent="-342900" algn="just" fontAlgn="base">
              <a:buFont typeface="+mj-lt"/>
              <a:buAutoNum type="arabicPeriod"/>
            </a:pPr>
            <a:r>
              <a:rPr lang="en-US" sz="1600" b="0" i="0" dirty="0">
                <a:solidFill>
                  <a:srgbClr val="444444"/>
                </a:solidFill>
                <a:effectLst/>
              </a:rPr>
              <a:t>Connect and train agents</a:t>
            </a:r>
          </a:p>
          <a:p>
            <a:pPr marL="800100" lvl="1" indent="-342900" algn="just" fontAlgn="base">
              <a:buFont typeface="+mj-lt"/>
              <a:buAutoNum type="arabicPeriod"/>
            </a:pPr>
            <a:r>
              <a:rPr lang="en-US" sz="1600" b="0" i="0" dirty="0">
                <a:solidFill>
                  <a:srgbClr val="444444"/>
                </a:solidFill>
                <a:effectLst/>
              </a:rPr>
              <a:t>Acquire talent, equipment and facilities and promote collaboration between research organizations for excellent and efficient R&amp;D and innovation, reaching the market.</a:t>
            </a:r>
          </a:p>
          <a:p>
            <a:pPr marL="800100" lvl="1" indent="-342900" algn="just" fontAlgn="base">
              <a:buFont typeface="+mj-lt"/>
              <a:buAutoNum type="arabicPeriod"/>
            </a:pPr>
            <a:r>
              <a:rPr lang="en-US" sz="1600" b="0" i="0" dirty="0">
                <a:solidFill>
                  <a:srgbClr val="444444"/>
                </a:solidFill>
                <a:effectLst/>
              </a:rPr>
              <a:t>Promote cooperation and the development of key synergies in innovation, internationalization and sustainable development.</a:t>
            </a:r>
            <a:endParaRPr lang="es-ES" sz="1600" b="0" i="0" dirty="0">
              <a:solidFill>
                <a:srgbClr val="444444"/>
              </a:solidFill>
              <a:effectLst/>
            </a:endParaRPr>
          </a:p>
        </p:txBody>
      </p:sp>
      <p:sp>
        <p:nvSpPr>
          <p:cNvPr id="26" name="CuadroTexto 25">
            <a:extLst>
              <a:ext uri="{FF2B5EF4-FFF2-40B4-BE49-F238E27FC236}">
                <a16:creationId xmlns:a16="http://schemas.microsoft.com/office/drawing/2014/main" id="{B86543A5-C3EA-9F5D-66F1-6F2362BD23F1}"/>
              </a:ext>
            </a:extLst>
          </p:cNvPr>
          <p:cNvSpPr txBox="1"/>
          <p:nvPr/>
        </p:nvSpPr>
        <p:spPr>
          <a:xfrm>
            <a:off x="6783989" y="3663716"/>
            <a:ext cx="5242559" cy="3081356"/>
          </a:xfrm>
          <a:prstGeom prst="rect">
            <a:avLst/>
          </a:prstGeom>
          <a:noFill/>
        </p:spPr>
        <p:txBody>
          <a:bodyPr wrap="square">
            <a:spAutoFit/>
          </a:bodyPr>
          <a:lstStyle/>
          <a:p>
            <a:pPr>
              <a:lnSpc>
                <a:spcPct val="107000"/>
              </a:lnSpc>
              <a:spcAft>
                <a:spcPts val="800"/>
              </a:spcAft>
            </a:pPr>
            <a:r>
              <a:rPr lang="en-GB" sz="1600" b="1" dirty="0">
                <a:solidFill>
                  <a:srgbClr val="00B050"/>
                </a:solidFill>
                <a:effectLst/>
                <a:latin typeface="Calibri" panose="020F0502020204030204" pitchFamily="34" charset="0"/>
                <a:ea typeface="Calibri" panose="020F0502020204030204" pitchFamily="34" charset="0"/>
                <a:cs typeface="Times New Roman" panose="02020603050405020304" pitchFamily="18" charset="0"/>
              </a:rPr>
              <a:t>Lines of action:</a:t>
            </a:r>
            <a:endParaRPr lang="es-ES" sz="1600" b="1" dirty="0">
              <a:solidFill>
                <a:srgbClr val="00B050"/>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mj-lt"/>
              <a:buAutoNum type="arabicPeriod"/>
            </a:pPr>
            <a:r>
              <a:rPr lang="en-GB" sz="1600" dirty="0">
                <a:effectLst/>
                <a:latin typeface="Calibri" panose="020F0502020204030204" pitchFamily="34" charset="0"/>
                <a:ea typeface="Calibri" panose="020F0502020204030204" pitchFamily="34" charset="0"/>
                <a:cs typeface="Times New Roman" panose="02020603050405020304" pitchFamily="18" charset="0"/>
              </a:rPr>
              <a:t>Sustainable primary production. ecological transition</a:t>
            </a:r>
            <a:endParaRPr lang="es-ES" sz="16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mj-lt"/>
              <a:buAutoNum type="arabicPeriod"/>
            </a:pPr>
            <a:r>
              <a:rPr lang="en-GB" sz="1600" dirty="0">
                <a:effectLst/>
                <a:latin typeface="Calibri" panose="020F0502020204030204" pitchFamily="34" charset="0"/>
                <a:ea typeface="Calibri" panose="020F0502020204030204" pitchFamily="34" charset="0"/>
                <a:cs typeface="Times New Roman" panose="02020603050405020304" pitchFamily="18" charset="0"/>
              </a:rPr>
              <a:t>Guarantee of supply of healthy, safe, sustainable and accessible food in the field of the agri-food industry</a:t>
            </a:r>
            <a:endParaRPr lang="es-ES" sz="16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mj-lt"/>
              <a:buAutoNum type="arabicPeriod"/>
            </a:pPr>
            <a:r>
              <a:rPr lang="en-GB" sz="1600" dirty="0">
                <a:effectLst/>
                <a:latin typeface="Calibri" panose="020F0502020204030204" pitchFamily="34" charset="0"/>
                <a:ea typeface="Calibri" panose="020F0502020204030204" pitchFamily="34" charset="0"/>
                <a:cs typeface="Times New Roman" panose="02020603050405020304" pitchFamily="18" charset="0"/>
              </a:rPr>
              <a:t>Digital transition of the agri-food sector</a:t>
            </a:r>
            <a:endParaRPr lang="es-ES" sz="16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mj-lt"/>
              <a:buAutoNum type="arabicPeriod"/>
            </a:pPr>
            <a:r>
              <a:rPr lang="en-GB" sz="1600" dirty="0">
                <a:effectLst/>
                <a:latin typeface="Calibri" panose="020F0502020204030204" pitchFamily="34" charset="0"/>
                <a:ea typeface="Calibri" panose="020F0502020204030204" pitchFamily="34" charset="0"/>
                <a:cs typeface="Times New Roman" panose="02020603050405020304" pitchFamily="18" charset="0"/>
              </a:rPr>
              <a:t>Circular economy</a:t>
            </a:r>
            <a:endParaRPr lang="es-ES" sz="16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mj-lt"/>
              <a:buAutoNum type="arabicPeriod"/>
            </a:pPr>
            <a:r>
              <a:rPr lang="en-GB" sz="1600" dirty="0">
                <a:effectLst/>
                <a:latin typeface="Calibri" panose="020F0502020204030204" pitchFamily="34" charset="0"/>
                <a:ea typeface="Calibri" panose="020F0502020204030204" pitchFamily="34" charset="0"/>
                <a:cs typeface="Times New Roman" panose="02020603050405020304" pitchFamily="18" charset="0"/>
              </a:rPr>
              <a:t>Innovation and transfer</a:t>
            </a:r>
            <a:endParaRPr lang="es-ES" sz="16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mj-lt"/>
              <a:buAutoNum type="arabicPeriod"/>
            </a:pPr>
            <a:r>
              <a:rPr lang="en-GB" sz="1600" dirty="0">
                <a:effectLst/>
                <a:latin typeface="Calibri" panose="020F0502020204030204" pitchFamily="34" charset="0"/>
                <a:ea typeface="Calibri" panose="020F0502020204030204" pitchFamily="34" charset="0"/>
                <a:cs typeface="Times New Roman" panose="02020603050405020304" pitchFamily="18" charset="0"/>
              </a:rPr>
              <a:t>Reinforcement of infrastructures and resources to improve the competitiveness of R+D+I entities and promote transfer to the market</a:t>
            </a:r>
            <a:endParaRPr lang="es-ES" sz="16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mj-lt"/>
              <a:buAutoNum type="arabicPeriod"/>
            </a:pPr>
            <a:r>
              <a:rPr lang="es-ES" sz="1600" dirty="0" err="1">
                <a:effectLst/>
                <a:latin typeface="Calibri" panose="020F0502020204030204" pitchFamily="34" charset="0"/>
                <a:ea typeface="Calibri" panose="020F0502020204030204" pitchFamily="34" charset="0"/>
                <a:cs typeface="Times New Roman" panose="02020603050405020304" pitchFamily="18" charset="0"/>
              </a:rPr>
              <a:t>Coordination</a:t>
            </a:r>
            <a:r>
              <a:rPr lang="es-ES" sz="1600" dirty="0">
                <a:effectLst/>
                <a:latin typeface="Calibri" panose="020F0502020204030204" pitchFamily="34" charset="0"/>
                <a:ea typeface="Calibri" panose="020F0502020204030204" pitchFamily="34" charset="0"/>
                <a:cs typeface="Times New Roman" panose="02020603050405020304" pitchFamily="18" charset="0"/>
              </a:rPr>
              <a:t>, </a:t>
            </a:r>
            <a:r>
              <a:rPr lang="es-ES" sz="1600" dirty="0" err="1">
                <a:effectLst/>
                <a:latin typeface="Calibri" panose="020F0502020204030204" pitchFamily="34" charset="0"/>
                <a:ea typeface="Calibri" panose="020F0502020204030204" pitchFamily="34" charset="0"/>
                <a:cs typeface="Times New Roman" panose="02020603050405020304" pitchFamily="18" charset="0"/>
              </a:rPr>
              <a:t>dissemination</a:t>
            </a:r>
            <a:r>
              <a:rPr lang="es-ES" sz="1600" dirty="0">
                <a:effectLst/>
                <a:latin typeface="Calibri" panose="020F0502020204030204" pitchFamily="34" charset="0"/>
                <a:ea typeface="Calibri" panose="020F0502020204030204" pitchFamily="34" charset="0"/>
                <a:cs typeface="Times New Roman" panose="02020603050405020304" pitchFamily="18" charset="0"/>
              </a:rPr>
              <a:t> and training</a:t>
            </a:r>
          </a:p>
        </p:txBody>
      </p:sp>
    </p:spTree>
    <p:extLst>
      <p:ext uri="{BB962C8B-B14F-4D97-AF65-F5344CB8AC3E}">
        <p14:creationId xmlns:p14="http://schemas.microsoft.com/office/powerpoint/2010/main" val="6320508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1 Título"/>
          <p:cNvSpPr txBox="1">
            <a:spLocks/>
          </p:cNvSpPr>
          <p:nvPr/>
        </p:nvSpPr>
        <p:spPr>
          <a:xfrm>
            <a:off x="936544" y="518129"/>
            <a:ext cx="4464496" cy="433388"/>
          </a:xfrm>
          <a:prstGeom prst="rect">
            <a:avLst/>
          </a:prstGeom>
        </p:spPr>
        <p:txBody>
          <a:bodyPr vert="horz" lIns="91440" tIns="45720" rIns="91440" bIns="45720" rtlCol="0" anchor="b">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defRPr/>
            </a:pPr>
            <a:r>
              <a:rPr lang="en-GB" sz="2800" b="1" dirty="0">
                <a:solidFill>
                  <a:schemeClr val="tx1">
                    <a:lumMod val="95000"/>
                    <a:lumOff val="5000"/>
                  </a:schemeClr>
                </a:solidFill>
                <a:latin typeface="Duepuntozero"/>
                <a:cs typeface="Duepuntozero"/>
              </a:rPr>
              <a:t>Scenario</a:t>
            </a:r>
          </a:p>
        </p:txBody>
      </p:sp>
      <p:sp>
        <p:nvSpPr>
          <p:cNvPr id="37" name="Rectángulo 7"/>
          <p:cNvSpPr>
            <a:spLocks noChangeArrowheads="1"/>
          </p:cNvSpPr>
          <p:nvPr/>
        </p:nvSpPr>
        <p:spPr bwMode="auto">
          <a:xfrm>
            <a:off x="783252" y="2306847"/>
            <a:ext cx="5309759" cy="2677656"/>
          </a:xfrm>
          <a:prstGeom prst="rect">
            <a:avLst/>
          </a:prstGeom>
          <a:noFill/>
          <a:ln w="9525">
            <a:noFill/>
            <a:miter lim="800000"/>
            <a:headEnd/>
            <a:tailEnd/>
          </a:ln>
        </p:spPr>
        <p:txBody>
          <a:bodyPr wrap="square">
            <a:spAutoFit/>
          </a:bodyPr>
          <a:lstStyle/>
          <a:p>
            <a:pPr marL="85725" eaLnBrk="0" hangingPunct="0">
              <a:tabLst>
                <a:tab pos="0" algn="l"/>
                <a:tab pos="8877300" algn="l"/>
                <a:tab pos="9058275" algn="l"/>
              </a:tabLst>
            </a:pPr>
            <a:r>
              <a:rPr lang="en-GB" sz="2400" b="1" dirty="0">
                <a:solidFill>
                  <a:srgbClr val="008000"/>
                </a:solidFill>
                <a:latin typeface="Trebuchet MS" pitchFamily="34" charset="0"/>
              </a:rPr>
              <a:t>Extremadura region:</a:t>
            </a:r>
          </a:p>
          <a:p>
            <a:pPr marL="85725" eaLnBrk="0" hangingPunct="0">
              <a:tabLst>
                <a:tab pos="0" algn="l"/>
                <a:tab pos="8877300" algn="l"/>
                <a:tab pos="9058275" algn="l"/>
              </a:tabLst>
            </a:pPr>
            <a:endParaRPr lang="en-GB" sz="2400" b="1" dirty="0">
              <a:solidFill>
                <a:srgbClr val="008000"/>
              </a:solidFill>
              <a:latin typeface="Trebuchet MS" pitchFamily="34" charset="0"/>
            </a:endParaRPr>
          </a:p>
          <a:p>
            <a:pPr marL="885825" lvl="1" indent="-342900" eaLnBrk="0" hangingPunct="0">
              <a:buFont typeface="Arial" panose="020B0604020202020204" pitchFamily="34" charset="0"/>
              <a:buChar char="•"/>
              <a:tabLst>
                <a:tab pos="0" algn="l"/>
                <a:tab pos="8877300" algn="l"/>
                <a:tab pos="9058275" algn="l"/>
              </a:tabLst>
            </a:pPr>
            <a:r>
              <a:rPr lang="en-GB" sz="2400" b="1" dirty="0">
                <a:solidFill>
                  <a:srgbClr val="008000"/>
                </a:solidFill>
                <a:latin typeface="Trebuchet MS" pitchFamily="34" charset="0"/>
              </a:rPr>
              <a:t>1.1 million habitants</a:t>
            </a:r>
          </a:p>
          <a:p>
            <a:pPr marL="885825" lvl="1" indent="-342900" eaLnBrk="0" hangingPunct="0">
              <a:buFont typeface="Arial" panose="020B0604020202020204" pitchFamily="34" charset="0"/>
              <a:buChar char="•"/>
              <a:tabLst>
                <a:tab pos="0" algn="l"/>
                <a:tab pos="8877300" algn="l"/>
                <a:tab pos="9058275" algn="l"/>
              </a:tabLst>
            </a:pPr>
            <a:endParaRPr lang="en-GB" sz="2400" dirty="0">
              <a:solidFill>
                <a:srgbClr val="4C4C4C"/>
              </a:solidFill>
              <a:latin typeface="Trebuchet MS" pitchFamily="34" charset="0"/>
            </a:endParaRPr>
          </a:p>
          <a:p>
            <a:pPr marL="885825" lvl="1" indent="-342900" eaLnBrk="0" hangingPunct="0">
              <a:buFont typeface="Arial" panose="020B0604020202020204" pitchFamily="34" charset="0"/>
              <a:buChar char="•"/>
              <a:tabLst>
                <a:tab pos="0" algn="l"/>
                <a:tab pos="8877300" algn="l"/>
                <a:tab pos="9058275" algn="l"/>
              </a:tabLst>
            </a:pPr>
            <a:r>
              <a:rPr lang="en-GB" sz="2400" b="1" dirty="0">
                <a:solidFill>
                  <a:srgbClr val="008000"/>
                </a:solidFill>
                <a:latin typeface="Trebuchet MS" pitchFamily="34" charset="0"/>
              </a:rPr>
              <a:t>Area 41,634 Km</a:t>
            </a:r>
            <a:r>
              <a:rPr lang="en-GB" sz="2400" b="1" baseline="30000" dirty="0">
                <a:solidFill>
                  <a:srgbClr val="008000"/>
                </a:solidFill>
                <a:latin typeface="Trebuchet MS" pitchFamily="34" charset="0"/>
              </a:rPr>
              <a:t>2</a:t>
            </a:r>
          </a:p>
          <a:p>
            <a:pPr marL="885825" lvl="1" indent="-342900" eaLnBrk="0" hangingPunct="0">
              <a:buFont typeface="Arial" panose="020B0604020202020204" pitchFamily="34" charset="0"/>
              <a:buChar char="•"/>
              <a:tabLst>
                <a:tab pos="0" algn="l"/>
                <a:tab pos="8877300" algn="l"/>
                <a:tab pos="9058275" algn="l"/>
              </a:tabLst>
            </a:pPr>
            <a:endParaRPr lang="en-GB" sz="2400" dirty="0">
              <a:solidFill>
                <a:srgbClr val="4C4C4C"/>
              </a:solidFill>
              <a:latin typeface="Trebuchet MS" pitchFamily="34" charset="0"/>
            </a:endParaRPr>
          </a:p>
          <a:p>
            <a:pPr marL="885825" lvl="1" indent="-342900" eaLnBrk="0" hangingPunct="0">
              <a:buFont typeface="Arial" panose="020B0604020202020204" pitchFamily="34" charset="0"/>
              <a:buChar char="•"/>
              <a:tabLst>
                <a:tab pos="0" algn="l"/>
                <a:tab pos="8877300" algn="l"/>
                <a:tab pos="9058275" algn="l"/>
              </a:tabLst>
            </a:pPr>
            <a:r>
              <a:rPr lang="en-GB" sz="2400" b="1" dirty="0">
                <a:solidFill>
                  <a:srgbClr val="008000"/>
                </a:solidFill>
                <a:latin typeface="Trebuchet MS" pitchFamily="34" charset="0"/>
              </a:rPr>
              <a:t>GDP 19€ billion </a:t>
            </a:r>
          </a:p>
        </p:txBody>
      </p:sp>
      <p:grpSp>
        <p:nvGrpSpPr>
          <p:cNvPr id="2" name="Grupo 1"/>
          <p:cNvGrpSpPr/>
          <p:nvPr/>
        </p:nvGrpSpPr>
        <p:grpSpPr>
          <a:xfrm>
            <a:off x="5314949" y="1196752"/>
            <a:ext cx="6877051" cy="5661248"/>
            <a:chOff x="2737223" y="-595988"/>
            <a:chExt cx="8785412" cy="7182560"/>
          </a:xfrm>
        </p:grpSpPr>
        <p:pic>
          <p:nvPicPr>
            <p:cNvPr id="29" name="28 Imagen" descr="mundo-07.jpg"/>
            <p:cNvPicPr>
              <a:picLocks noChangeAspect="1"/>
            </p:cNvPicPr>
            <p:nvPr/>
          </p:nvPicPr>
          <p:blipFill>
            <a:blip r:embed="rId3" cstate="print"/>
            <a:srcRect l="8263"/>
            <a:stretch>
              <a:fillRect/>
            </a:stretch>
          </p:blipFill>
          <p:spPr>
            <a:xfrm>
              <a:off x="2737223" y="-595988"/>
              <a:ext cx="8785412" cy="7182560"/>
            </a:xfrm>
            <a:prstGeom prst="rect">
              <a:avLst/>
            </a:prstGeom>
          </p:spPr>
        </p:pic>
        <p:pic>
          <p:nvPicPr>
            <p:cNvPr id="3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18481" y="4993253"/>
              <a:ext cx="194349" cy="2020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9" name="2 Subtítulo"/>
            <p:cNvSpPr txBox="1">
              <a:spLocks/>
            </p:cNvSpPr>
            <p:nvPr/>
          </p:nvSpPr>
          <p:spPr>
            <a:xfrm>
              <a:off x="6215289" y="5952114"/>
              <a:ext cx="709331" cy="221807"/>
            </a:xfrm>
            <a:prstGeom prst="rect">
              <a:avLst/>
            </a:prstGeom>
          </p:spPr>
          <p:txBody>
            <a:bodyPr vert="horz" lIns="91440" tIns="45720" rIns="91440" bIns="45720" rtlCol="0">
              <a:normAutofit fontScale="70000" lnSpcReduction="20000"/>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r>
                <a:rPr lang="en-GB" sz="900" b="1" dirty="0">
                  <a:solidFill>
                    <a:schemeClr val="accent1"/>
                  </a:solidFill>
                  <a:latin typeface="Trebuchet MS" pitchFamily="34" charset="0"/>
                </a:rPr>
                <a:t>Algeciras</a:t>
              </a:r>
            </a:p>
            <a:p>
              <a:pPr algn="l"/>
              <a:endParaRPr lang="en-GB" sz="800" b="1" dirty="0">
                <a:solidFill>
                  <a:srgbClr val="4C4C4C"/>
                </a:solidFill>
                <a:latin typeface="Trebuchet MS" pitchFamily="34" charset="0"/>
              </a:endParaRPr>
            </a:p>
            <a:p>
              <a:pPr algn="l"/>
              <a:endParaRPr lang="en-GB" sz="800" b="1" dirty="0">
                <a:solidFill>
                  <a:srgbClr val="4C4C4C"/>
                </a:solidFill>
              </a:endParaRPr>
            </a:p>
          </p:txBody>
        </p:sp>
        <p:sp>
          <p:nvSpPr>
            <p:cNvPr id="41" name="2 Subtítulo"/>
            <p:cNvSpPr txBox="1">
              <a:spLocks/>
            </p:cNvSpPr>
            <p:nvPr/>
          </p:nvSpPr>
          <p:spPr>
            <a:xfrm>
              <a:off x="4993405" y="4946712"/>
              <a:ext cx="659523" cy="265919"/>
            </a:xfrm>
            <a:prstGeom prst="rect">
              <a:avLst/>
            </a:prstGeom>
          </p:spPr>
          <p:txBody>
            <a:bodyPr vert="horz" lIns="91440" tIns="45720" rIns="91440" bIns="45720" rtlCol="0">
              <a:normAutofit fontScale="55000" lnSpcReduction="20000"/>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r>
                <a:rPr lang="en-GB" sz="1100" b="1" dirty="0">
                  <a:solidFill>
                    <a:schemeClr val="tx2">
                      <a:lumMod val="60000"/>
                      <a:lumOff val="40000"/>
                    </a:schemeClr>
                  </a:solidFill>
                  <a:latin typeface="Trebuchet MS" pitchFamily="34" charset="0"/>
                </a:rPr>
                <a:t>Oporto :</a:t>
              </a:r>
            </a:p>
            <a:p>
              <a:pPr algn="l"/>
              <a:endParaRPr lang="en-GB" sz="1300" b="1" dirty="0">
                <a:solidFill>
                  <a:schemeClr val="tx2">
                    <a:lumMod val="60000"/>
                    <a:lumOff val="40000"/>
                  </a:schemeClr>
                </a:solidFill>
                <a:latin typeface="Trebuchet MS" pitchFamily="34" charset="0"/>
              </a:endParaRPr>
            </a:p>
            <a:p>
              <a:pPr algn="l"/>
              <a:endParaRPr lang="en-GB" sz="1300" b="1" dirty="0">
                <a:solidFill>
                  <a:schemeClr val="tx2">
                    <a:lumMod val="60000"/>
                    <a:lumOff val="40000"/>
                  </a:schemeClr>
                </a:solidFill>
              </a:endParaRPr>
            </a:p>
          </p:txBody>
        </p:sp>
        <p:sp>
          <p:nvSpPr>
            <p:cNvPr id="42" name="2 Subtítulo"/>
            <p:cNvSpPr txBox="1">
              <a:spLocks/>
            </p:cNvSpPr>
            <p:nvPr/>
          </p:nvSpPr>
          <p:spPr>
            <a:xfrm>
              <a:off x="4849389" y="5162736"/>
              <a:ext cx="659523" cy="265919"/>
            </a:xfrm>
            <a:prstGeom prst="rect">
              <a:avLst/>
            </a:prstGeom>
          </p:spPr>
          <p:txBody>
            <a:bodyPr vert="horz" lIns="91440" tIns="45720" rIns="91440" bIns="45720" rtlCol="0">
              <a:normAutofit fontScale="77500" lnSpcReduction="20000"/>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r>
                <a:rPr lang="en-GB" sz="900" b="1" dirty="0">
                  <a:solidFill>
                    <a:schemeClr val="tx1"/>
                  </a:solidFill>
                  <a:latin typeface="Trebuchet MS" pitchFamily="34" charset="0"/>
                </a:rPr>
                <a:t>Lisbon</a:t>
              </a:r>
              <a:r>
                <a:rPr lang="en-GB" sz="1000" dirty="0">
                  <a:solidFill>
                    <a:schemeClr val="tx1"/>
                  </a:solidFill>
                  <a:latin typeface="Trebuchet MS" pitchFamily="34" charset="0"/>
                </a:rPr>
                <a:t>:</a:t>
              </a:r>
            </a:p>
            <a:p>
              <a:pPr algn="l"/>
              <a:endParaRPr lang="en-GB" sz="1300" dirty="0">
                <a:solidFill>
                  <a:srgbClr val="4C4C4C"/>
                </a:solidFill>
                <a:latin typeface="Trebuchet MS" pitchFamily="34" charset="0"/>
              </a:endParaRPr>
            </a:p>
            <a:p>
              <a:pPr algn="l"/>
              <a:endParaRPr lang="en-GB" sz="1300" dirty="0">
                <a:solidFill>
                  <a:srgbClr val="4C4C4C"/>
                </a:solidFill>
              </a:endParaRPr>
            </a:p>
          </p:txBody>
        </p:sp>
        <p:pic>
          <p:nvPicPr>
            <p:cNvPr id="44"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876897" y="5567503"/>
              <a:ext cx="230310" cy="2422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5"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247502" y="5210363"/>
              <a:ext cx="175970" cy="1780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6" name="2 Subtítulo"/>
            <p:cNvSpPr txBox="1">
              <a:spLocks/>
            </p:cNvSpPr>
            <p:nvPr/>
          </p:nvSpPr>
          <p:spPr>
            <a:xfrm>
              <a:off x="4345333" y="5450768"/>
              <a:ext cx="659523" cy="265919"/>
            </a:xfrm>
            <a:prstGeom prst="rect">
              <a:avLst/>
            </a:prstGeom>
          </p:spPr>
          <p:txBody>
            <a:bodyPr vert="horz" lIns="91440" tIns="45720" rIns="91440" bIns="45720" rtlCol="0">
              <a:normAutofit fontScale="92500" lnSpcReduction="10000"/>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r>
                <a:rPr lang="en-GB" sz="900" b="1" dirty="0">
                  <a:solidFill>
                    <a:schemeClr val="tx2">
                      <a:lumMod val="60000"/>
                      <a:lumOff val="40000"/>
                    </a:schemeClr>
                  </a:solidFill>
                  <a:latin typeface="Trebuchet MS" pitchFamily="34" charset="0"/>
                </a:rPr>
                <a:t>Sines</a:t>
              </a:r>
            </a:p>
            <a:p>
              <a:pPr algn="l"/>
              <a:endParaRPr lang="en-GB" sz="1300" b="1" dirty="0">
                <a:solidFill>
                  <a:schemeClr val="tx2">
                    <a:lumMod val="60000"/>
                    <a:lumOff val="40000"/>
                  </a:schemeClr>
                </a:solidFill>
                <a:latin typeface="Trebuchet MS" pitchFamily="34" charset="0"/>
              </a:endParaRPr>
            </a:p>
            <a:p>
              <a:pPr algn="l"/>
              <a:endParaRPr lang="en-GB" sz="1300" b="1" dirty="0">
                <a:solidFill>
                  <a:schemeClr val="tx2">
                    <a:lumMod val="60000"/>
                    <a:lumOff val="40000"/>
                  </a:schemeClr>
                </a:solidFill>
              </a:endParaRPr>
            </a:p>
          </p:txBody>
        </p:sp>
        <p:sp>
          <p:nvSpPr>
            <p:cNvPr id="47" name="2 Subtítulo"/>
            <p:cNvSpPr txBox="1">
              <a:spLocks/>
            </p:cNvSpPr>
            <p:nvPr/>
          </p:nvSpPr>
          <p:spPr>
            <a:xfrm>
              <a:off x="4707911" y="5882816"/>
              <a:ext cx="603327" cy="265919"/>
            </a:xfrm>
            <a:prstGeom prst="rect">
              <a:avLst/>
            </a:prstGeom>
          </p:spPr>
          <p:txBody>
            <a:bodyPr vert="horz" lIns="91440" tIns="45720" rIns="91440" bIns="45720" rtlCol="0">
              <a:normAutofit fontScale="77500" lnSpcReduction="20000"/>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r>
                <a:rPr lang="en-GB" sz="900" b="1" dirty="0">
                  <a:solidFill>
                    <a:schemeClr val="accent1"/>
                  </a:solidFill>
                  <a:latin typeface="Trebuchet MS" pitchFamily="34" charset="0"/>
                </a:rPr>
                <a:t>Huelva</a:t>
              </a:r>
            </a:p>
            <a:p>
              <a:pPr algn="l"/>
              <a:endParaRPr lang="en-GB" sz="800" b="1" dirty="0">
                <a:solidFill>
                  <a:srgbClr val="4C4C4C"/>
                </a:solidFill>
                <a:latin typeface="Trebuchet MS" pitchFamily="34" charset="0"/>
              </a:endParaRPr>
            </a:p>
            <a:p>
              <a:pPr algn="l"/>
              <a:endParaRPr lang="en-GB" sz="800" b="1" dirty="0">
                <a:solidFill>
                  <a:srgbClr val="4C4C4C"/>
                </a:solidFill>
              </a:endParaRPr>
            </a:p>
          </p:txBody>
        </p:sp>
        <p:pic>
          <p:nvPicPr>
            <p:cNvPr id="48"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951358" y="5282371"/>
              <a:ext cx="175970" cy="1780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2"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087262" y="5354379"/>
              <a:ext cx="175970" cy="1780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3"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663326" y="5570403"/>
              <a:ext cx="175970" cy="1780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6" name="2 Subtítulo"/>
            <p:cNvSpPr txBox="1">
              <a:spLocks/>
            </p:cNvSpPr>
            <p:nvPr/>
          </p:nvSpPr>
          <p:spPr>
            <a:xfrm>
              <a:off x="6721597" y="5234746"/>
              <a:ext cx="659523" cy="265920"/>
            </a:xfrm>
            <a:prstGeom prst="rect">
              <a:avLst/>
            </a:prstGeom>
          </p:spPr>
          <p:txBody>
            <a:bodyPr vert="horz" lIns="91440" tIns="45720" rIns="91440" bIns="45720" rtlCol="0">
              <a:normAutofit fontScale="92500" lnSpcReduction="10000"/>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r>
                <a:rPr lang="en-GB" sz="900" b="1" dirty="0">
                  <a:solidFill>
                    <a:schemeClr val="tx1"/>
                  </a:solidFill>
                  <a:latin typeface="Trebuchet MS" pitchFamily="34" charset="0"/>
                </a:rPr>
                <a:t>Madrid</a:t>
              </a:r>
              <a:endParaRPr lang="en-GB" sz="900" dirty="0">
                <a:solidFill>
                  <a:schemeClr val="tx1"/>
                </a:solidFill>
                <a:latin typeface="Trebuchet MS" pitchFamily="34" charset="0"/>
              </a:endParaRPr>
            </a:p>
            <a:p>
              <a:pPr algn="l"/>
              <a:endParaRPr lang="en-GB" sz="1300" dirty="0">
                <a:solidFill>
                  <a:srgbClr val="4C4C4C"/>
                </a:solidFill>
                <a:latin typeface="Trebuchet MS" pitchFamily="34" charset="0"/>
              </a:endParaRPr>
            </a:p>
            <a:p>
              <a:pPr algn="l"/>
              <a:endParaRPr lang="en-GB" sz="1300" dirty="0">
                <a:solidFill>
                  <a:srgbClr val="4C4C4C"/>
                </a:solidFill>
              </a:endParaRPr>
            </a:p>
          </p:txBody>
        </p:sp>
        <p:sp>
          <p:nvSpPr>
            <p:cNvPr id="60" name="2 Subtítulo"/>
            <p:cNvSpPr txBox="1">
              <a:spLocks/>
            </p:cNvSpPr>
            <p:nvPr/>
          </p:nvSpPr>
          <p:spPr>
            <a:xfrm>
              <a:off x="6006353" y="5666794"/>
              <a:ext cx="552524" cy="265920"/>
            </a:xfrm>
            <a:prstGeom prst="rect">
              <a:avLst/>
            </a:prstGeom>
          </p:spPr>
          <p:txBody>
            <a:bodyPr vert="horz" lIns="91440" tIns="45720" rIns="91440" bIns="45720" rtlCol="0">
              <a:normAutofit fontScale="62500" lnSpcReduction="20000"/>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r>
                <a:rPr lang="en-GB" sz="1000" b="1" dirty="0">
                  <a:solidFill>
                    <a:schemeClr val="tx1"/>
                  </a:solidFill>
                  <a:latin typeface="Trebuchet MS" pitchFamily="34" charset="0"/>
                </a:rPr>
                <a:t>Seville</a:t>
              </a:r>
              <a:endParaRPr lang="en-GB" sz="1000" dirty="0">
                <a:solidFill>
                  <a:schemeClr val="tx1"/>
                </a:solidFill>
                <a:latin typeface="Trebuchet MS" pitchFamily="34" charset="0"/>
              </a:endParaRPr>
            </a:p>
            <a:p>
              <a:pPr algn="l"/>
              <a:endParaRPr lang="en-GB" sz="1300" dirty="0">
                <a:solidFill>
                  <a:srgbClr val="4C4C4C"/>
                </a:solidFill>
                <a:latin typeface="Trebuchet MS" pitchFamily="34" charset="0"/>
              </a:endParaRPr>
            </a:p>
            <a:p>
              <a:pPr algn="l"/>
              <a:endParaRPr lang="en-GB" sz="1300" dirty="0">
                <a:solidFill>
                  <a:srgbClr val="4C4C4C"/>
                </a:solidFill>
              </a:endParaRPr>
            </a:p>
          </p:txBody>
        </p:sp>
        <p:sp>
          <p:nvSpPr>
            <p:cNvPr id="61" name="2 Subtítulo"/>
            <p:cNvSpPr txBox="1">
              <a:spLocks/>
            </p:cNvSpPr>
            <p:nvPr/>
          </p:nvSpPr>
          <p:spPr>
            <a:xfrm>
              <a:off x="7393670" y="4350306"/>
              <a:ext cx="659523" cy="265920"/>
            </a:xfrm>
            <a:prstGeom prst="rect">
              <a:avLst/>
            </a:prstGeom>
          </p:spPr>
          <p:txBody>
            <a:bodyPr vert="horz" lIns="91440" tIns="45720" rIns="91440" bIns="45720" rtlCol="0">
              <a:normAutofit fontScale="47500" lnSpcReduction="20000"/>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r>
                <a:rPr lang="en-GB" sz="1000" b="1" dirty="0">
                  <a:solidFill>
                    <a:schemeClr val="tx1"/>
                  </a:solidFill>
                  <a:latin typeface="Trebuchet MS" pitchFamily="34" charset="0"/>
                </a:rPr>
                <a:t>Barcelona</a:t>
              </a:r>
              <a:endParaRPr lang="en-GB" sz="1000" dirty="0">
                <a:solidFill>
                  <a:schemeClr val="tx1"/>
                </a:solidFill>
                <a:latin typeface="Trebuchet MS" pitchFamily="34" charset="0"/>
              </a:endParaRPr>
            </a:p>
            <a:p>
              <a:pPr algn="l"/>
              <a:endParaRPr lang="en-GB" sz="1300" dirty="0">
                <a:solidFill>
                  <a:srgbClr val="4C4C4C"/>
                </a:solidFill>
                <a:latin typeface="Trebuchet MS" pitchFamily="34" charset="0"/>
              </a:endParaRPr>
            </a:p>
            <a:p>
              <a:pPr algn="l"/>
              <a:endParaRPr lang="en-GB" sz="1300" dirty="0">
                <a:solidFill>
                  <a:srgbClr val="4C4C4C"/>
                </a:solidFill>
              </a:endParaRPr>
            </a:p>
          </p:txBody>
        </p:sp>
        <p:pic>
          <p:nvPicPr>
            <p:cNvPr id="66"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00833" y="5711519"/>
              <a:ext cx="230310" cy="2422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8"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20913" y="5927543"/>
              <a:ext cx="230310" cy="2422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9"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96777" y="5423487"/>
              <a:ext cx="230310" cy="2422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0" name="2 Subtítulo"/>
            <p:cNvSpPr txBox="1">
              <a:spLocks/>
            </p:cNvSpPr>
            <p:nvPr/>
          </p:nvSpPr>
          <p:spPr>
            <a:xfrm>
              <a:off x="6091876" y="5234746"/>
              <a:ext cx="659523" cy="265920"/>
            </a:xfrm>
            <a:prstGeom prst="rect">
              <a:avLst/>
            </a:prstGeom>
          </p:spPr>
          <p:txBody>
            <a:bodyPr vert="horz" lIns="91440" tIns="45720" rIns="91440" bIns="45720" rtlCol="0">
              <a:normAutofit fontScale="77500" lnSpcReduction="20000"/>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r>
                <a:rPr lang="en-GB" sz="900" b="1" dirty="0">
                  <a:solidFill>
                    <a:schemeClr val="tx1"/>
                  </a:solidFill>
                  <a:latin typeface="Trebuchet MS" pitchFamily="34" charset="0"/>
                </a:rPr>
                <a:t>Badajoz</a:t>
              </a:r>
              <a:endParaRPr lang="en-GB" sz="900" dirty="0">
                <a:solidFill>
                  <a:schemeClr val="tx1"/>
                </a:solidFill>
                <a:latin typeface="Trebuchet MS" pitchFamily="34" charset="0"/>
              </a:endParaRPr>
            </a:p>
            <a:p>
              <a:pPr algn="l"/>
              <a:endParaRPr lang="en-GB" sz="1300" dirty="0">
                <a:solidFill>
                  <a:srgbClr val="4C4C4C"/>
                </a:solidFill>
                <a:latin typeface="Trebuchet MS" pitchFamily="34" charset="0"/>
              </a:endParaRPr>
            </a:p>
            <a:p>
              <a:pPr algn="l"/>
              <a:endParaRPr lang="en-GB" sz="1300" dirty="0">
                <a:solidFill>
                  <a:srgbClr val="4C4C4C"/>
                </a:solidFill>
              </a:endParaRPr>
            </a:p>
          </p:txBody>
        </p:sp>
      </p:grpSp>
      <p:cxnSp>
        <p:nvCxnSpPr>
          <p:cNvPr id="24" name="3 Conector recto"/>
          <p:cNvCxnSpPr/>
          <p:nvPr/>
        </p:nvCxnSpPr>
        <p:spPr>
          <a:xfrm>
            <a:off x="322729" y="1196752"/>
            <a:ext cx="11540565" cy="0"/>
          </a:xfrm>
          <a:prstGeom prst="line">
            <a:avLst/>
          </a:prstGeom>
          <a:ln w="12700" cap="rnd" cmpd="sng">
            <a:solidFill>
              <a:srgbClr val="00B05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92206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Vista previa de imagen">
            <a:extLst>
              <a:ext uri="{FF2B5EF4-FFF2-40B4-BE49-F238E27FC236}">
                <a16:creationId xmlns:a16="http://schemas.microsoft.com/office/drawing/2014/main" id="{170DE2D3-7C9F-6001-7FB7-DBDA0F54346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1 Título"/>
          <p:cNvSpPr>
            <a:spLocks noGrp="1"/>
          </p:cNvSpPr>
          <p:nvPr>
            <p:ph type="title"/>
          </p:nvPr>
        </p:nvSpPr>
        <p:spPr>
          <a:xfrm>
            <a:off x="3791744" y="2564904"/>
            <a:ext cx="4597656" cy="1143000"/>
          </a:xfrm>
        </p:spPr>
        <p:txBody>
          <a:bodyPr>
            <a:noAutofit/>
          </a:bodyPr>
          <a:lstStyle/>
          <a:p>
            <a:pPr algn="ctr"/>
            <a:r>
              <a:rPr lang="en-US" b="1" dirty="0">
                <a:solidFill>
                  <a:schemeClr val="bg1"/>
                </a:solidFill>
                <a:latin typeface="Arial" charset="0"/>
                <a:cs typeface="Arial" charset="0"/>
              </a:rPr>
              <a:t>Thank you for </a:t>
            </a:r>
            <a:br>
              <a:rPr lang="en-US" b="1" dirty="0">
                <a:solidFill>
                  <a:schemeClr val="bg1"/>
                </a:solidFill>
                <a:latin typeface="Arial" charset="0"/>
                <a:cs typeface="Arial" charset="0"/>
              </a:rPr>
            </a:br>
            <a:r>
              <a:rPr lang="en-US" b="1" dirty="0">
                <a:solidFill>
                  <a:schemeClr val="bg1"/>
                </a:solidFill>
                <a:latin typeface="Arial" charset="0"/>
                <a:cs typeface="Arial" charset="0"/>
              </a:rPr>
              <a:t>your attention!</a:t>
            </a:r>
            <a:endParaRPr lang="es-ES" b="1" dirty="0">
              <a:solidFill>
                <a:schemeClr val="bg1"/>
              </a:solidFill>
            </a:endParaRPr>
          </a:p>
        </p:txBody>
      </p:sp>
      <p:sp>
        <p:nvSpPr>
          <p:cNvPr id="2050" name="AutoShape 2" descr="Resultado de imagen de junta de extremadura"/>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a:p>
        </p:txBody>
      </p:sp>
      <p:sp>
        <p:nvSpPr>
          <p:cNvPr id="2052" name="AutoShape 4" descr="Resultado de imagen de junta de extremadura"/>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a:p>
        </p:txBody>
      </p:sp>
    </p:spTree>
    <p:extLst>
      <p:ext uri="{BB962C8B-B14F-4D97-AF65-F5344CB8AC3E}">
        <p14:creationId xmlns:p14="http://schemas.microsoft.com/office/powerpoint/2010/main" val="42265361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8 Grupo"/>
          <p:cNvGrpSpPr/>
          <p:nvPr/>
        </p:nvGrpSpPr>
        <p:grpSpPr>
          <a:xfrm>
            <a:off x="1559422" y="8505349"/>
            <a:ext cx="5688707" cy="1332363"/>
            <a:chOff x="35421" y="6201093"/>
            <a:chExt cx="5688707" cy="1332363"/>
          </a:xfrm>
        </p:grpSpPr>
        <p:sp>
          <p:nvSpPr>
            <p:cNvPr id="20" name="Rectángulo redondeado 19"/>
            <p:cNvSpPr/>
            <p:nvPr/>
          </p:nvSpPr>
          <p:spPr>
            <a:xfrm>
              <a:off x="35421" y="6201093"/>
              <a:ext cx="5401767" cy="1332363"/>
            </a:xfrm>
            <a:prstGeom prst="roundRect">
              <a:avLst>
                <a:gd name="adj" fmla="val 5135"/>
              </a:avLst>
            </a:prstGeom>
            <a:solidFill>
              <a:srgbClr val="B4D214"/>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s-ES" dirty="0"/>
            </a:p>
          </p:txBody>
        </p:sp>
        <p:sp>
          <p:nvSpPr>
            <p:cNvPr id="17414" name="Rectángulo 12"/>
            <p:cNvSpPr>
              <a:spLocks noChangeArrowheads="1"/>
            </p:cNvSpPr>
            <p:nvPr/>
          </p:nvSpPr>
          <p:spPr bwMode="auto">
            <a:xfrm>
              <a:off x="394395" y="6396116"/>
              <a:ext cx="5185717" cy="369332"/>
            </a:xfrm>
            <a:prstGeom prst="rect">
              <a:avLst/>
            </a:prstGeom>
            <a:noFill/>
            <a:ln w="9525">
              <a:noFill/>
              <a:miter lim="800000"/>
              <a:headEnd/>
              <a:tailEnd/>
            </a:ln>
          </p:spPr>
          <p:txBody>
            <a:bodyPr wrap="square">
              <a:spAutoFit/>
            </a:bodyPr>
            <a:lstStyle/>
            <a:p>
              <a:pPr lvl="1"/>
              <a:r>
                <a:rPr lang="en-GB" b="1" dirty="0">
                  <a:solidFill>
                    <a:srgbClr val="4C4C4C"/>
                  </a:solidFill>
                  <a:latin typeface="Trebuchet MS" pitchFamily="34" charset="0"/>
                </a:rPr>
                <a:t>Excellent high way connections</a:t>
              </a:r>
            </a:p>
          </p:txBody>
        </p:sp>
        <p:grpSp>
          <p:nvGrpSpPr>
            <p:cNvPr id="3" name="2 Grupo"/>
            <p:cNvGrpSpPr/>
            <p:nvPr/>
          </p:nvGrpSpPr>
          <p:grpSpPr>
            <a:xfrm>
              <a:off x="203651" y="6303441"/>
              <a:ext cx="551925" cy="503237"/>
              <a:chOff x="179512" y="2852936"/>
              <a:chExt cx="551925" cy="503237"/>
            </a:xfrm>
          </p:grpSpPr>
          <p:sp>
            <p:nvSpPr>
              <p:cNvPr id="6" name="Elipse 5"/>
              <p:cNvSpPr/>
              <p:nvPr/>
            </p:nvSpPr>
            <p:spPr>
              <a:xfrm>
                <a:off x="179512" y="2852936"/>
                <a:ext cx="551925" cy="503237"/>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s-ES" dirty="0"/>
              </a:p>
            </p:txBody>
          </p:sp>
          <p:pic>
            <p:nvPicPr>
              <p:cNvPr id="17420" name="Imagen 16"/>
              <p:cNvPicPr>
                <a:picLocks noChangeAspect="1"/>
              </p:cNvPicPr>
              <p:nvPr/>
            </p:nvPicPr>
            <p:blipFill>
              <a:blip r:embed="rId3" cstate="print"/>
              <a:srcRect/>
              <a:stretch>
                <a:fillRect/>
              </a:stretch>
            </p:blipFill>
            <p:spPr bwMode="auto">
              <a:xfrm>
                <a:off x="276349" y="2984698"/>
                <a:ext cx="349960" cy="260350"/>
              </a:xfrm>
              <a:prstGeom prst="rect">
                <a:avLst/>
              </a:prstGeom>
              <a:noFill/>
              <a:ln w="9525">
                <a:noFill/>
                <a:miter lim="800000"/>
                <a:headEnd/>
                <a:tailEnd/>
              </a:ln>
            </p:spPr>
          </p:pic>
        </p:grpSp>
        <p:grpSp>
          <p:nvGrpSpPr>
            <p:cNvPr id="4" name="3 Grupo"/>
            <p:cNvGrpSpPr/>
            <p:nvPr/>
          </p:nvGrpSpPr>
          <p:grpSpPr>
            <a:xfrm>
              <a:off x="203651" y="6950694"/>
              <a:ext cx="551925" cy="504825"/>
              <a:chOff x="179512" y="3573016"/>
              <a:chExt cx="551925" cy="504825"/>
            </a:xfrm>
          </p:grpSpPr>
          <p:sp>
            <p:nvSpPr>
              <p:cNvPr id="16" name="Elipse 15"/>
              <p:cNvSpPr/>
              <p:nvPr/>
            </p:nvSpPr>
            <p:spPr>
              <a:xfrm>
                <a:off x="179512" y="3573016"/>
                <a:ext cx="551925" cy="504825"/>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s-ES" dirty="0"/>
              </a:p>
            </p:txBody>
          </p:sp>
          <p:pic>
            <p:nvPicPr>
              <p:cNvPr id="17422" name="Imagen 18"/>
              <p:cNvPicPr>
                <a:picLocks noChangeAspect="1"/>
              </p:cNvPicPr>
              <p:nvPr/>
            </p:nvPicPr>
            <p:blipFill>
              <a:blip r:embed="rId4" cstate="print"/>
              <a:srcRect/>
              <a:stretch>
                <a:fillRect/>
              </a:stretch>
            </p:blipFill>
            <p:spPr bwMode="auto">
              <a:xfrm rot="3207469">
                <a:off x="299625" y="3630630"/>
                <a:ext cx="325438" cy="365629"/>
              </a:xfrm>
              <a:prstGeom prst="rect">
                <a:avLst/>
              </a:prstGeom>
              <a:noFill/>
              <a:ln w="9525">
                <a:noFill/>
                <a:miter lim="800000"/>
                <a:headEnd/>
                <a:tailEnd/>
              </a:ln>
            </p:spPr>
          </p:pic>
        </p:grpSp>
        <p:sp>
          <p:nvSpPr>
            <p:cNvPr id="38" name="Rectángulo 12"/>
            <p:cNvSpPr>
              <a:spLocks noChangeArrowheads="1"/>
            </p:cNvSpPr>
            <p:nvPr/>
          </p:nvSpPr>
          <p:spPr bwMode="auto">
            <a:xfrm>
              <a:off x="395536" y="6806678"/>
              <a:ext cx="5328592" cy="646331"/>
            </a:xfrm>
            <a:prstGeom prst="rect">
              <a:avLst/>
            </a:prstGeom>
            <a:noFill/>
            <a:ln w="9525">
              <a:noFill/>
              <a:miter lim="800000"/>
              <a:headEnd/>
              <a:tailEnd/>
            </a:ln>
          </p:spPr>
          <p:txBody>
            <a:bodyPr wrap="square">
              <a:spAutoFit/>
            </a:bodyPr>
            <a:lstStyle/>
            <a:p>
              <a:pPr lvl="1"/>
              <a:r>
                <a:rPr lang="en-GB" b="1" dirty="0">
                  <a:solidFill>
                    <a:srgbClr val="4C4C4C"/>
                  </a:solidFill>
                  <a:latin typeface="Trebuchet MS" pitchFamily="34" charset="0"/>
                </a:rPr>
                <a:t>Badajoz Airport. Daily flight connection.</a:t>
              </a:r>
            </a:p>
            <a:p>
              <a:pPr lvl="1"/>
              <a:r>
                <a:rPr lang="en-GB" b="1" dirty="0">
                  <a:solidFill>
                    <a:srgbClr val="4C4C4C"/>
                  </a:solidFill>
                  <a:latin typeface="Trebuchet MS" pitchFamily="34" charset="0"/>
                </a:rPr>
                <a:t>Madrid and Barcelona.</a:t>
              </a:r>
            </a:p>
          </p:txBody>
        </p:sp>
      </p:grpSp>
      <p:sp>
        <p:nvSpPr>
          <p:cNvPr id="59" name="1 Título"/>
          <p:cNvSpPr txBox="1">
            <a:spLocks/>
          </p:cNvSpPr>
          <p:nvPr/>
        </p:nvSpPr>
        <p:spPr>
          <a:xfrm>
            <a:off x="911933" y="490971"/>
            <a:ext cx="6696744" cy="433388"/>
          </a:xfrm>
          <a:prstGeom prst="rect">
            <a:avLst/>
          </a:prstGeom>
        </p:spPr>
        <p:txBody>
          <a:bodyPr vert="horz" lIns="91440" tIns="45720" rIns="91440" bIns="45720" rtlCol="0" anchor="b">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defRPr/>
            </a:pPr>
            <a:r>
              <a:rPr lang="en-GB" sz="2800" b="1" dirty="0">
                <a:solidFill>
                  <a:schemeClr val="tx1">
                    <a:lumMod val="95000"/>
                    <a:lumOff val="5000"/>
                  </a:schemeClr>
                </a:solidFill>
                <a:latin typeface="Duepuntozero"/>
                <a:cs typeface="Duepuntozero"/>
              </a:rPr>
              <a:t>Natural resources and heritage</a:t>
            </a:r>
          </a:p>
        </p:txBody>
      </p:sp>
      <p:sp>
        <p:nvSpPr>
          <p:cNvPr id="52" name="Rectángulo 7"/>
          <p:cNvSpPr>
            <a:spLocks noChangeArrowheads="1"/>
          </p:cNvSpPr>
          <p:nvPr/>
        </p:nvSpPr>
        <p:spPr bwMode="auto">
          <a:xfrm>
            <a:off x="1891758" y="1549954"/>
            <a:ext cx="3628177" cy="2615011"/>
          </a:xfrm>
          <a:prstGeom prst="rect">
            <a:avLst/>
          </a:prstGeom>
          <a:noFill/>
          <a:ln w="9525">
            <a:noFill/>
            <a:miter lim="800000"/>
            <a:headEnd/>
            <a:tailEnd/>
          </a:ln>
        </p:spPr>
        <p:txBody>
          <a:bodyPr wrap="square">
            <a:spAutoFit/>
          </a:bodyPr>
          <a:lstStyle/>
          <a:p>
            <a:pPr marL="285750" indent="-285750">
              <a:lnSpc>
                <a:spcPts val="1800"/>
              </a:lnSpc>
              <a:buFont typeface="Arial" panose="020B0604020202020204" pitchFamily="34" charset="0"/>
              <a:buChar char="•"/>
            </a:pPr>
            <a:endParaRPr lang="en-GB" sz="1600" dirty="0">
              <a:solidFill>
                <a:schemeClr val="tx1">
                  <a:lumMod val="95000"/>
                  <a:lumOff val="5000"/>
                </a:schemeClr>
              </a:solidFill>
              <a:latin typeface="Trebuchet MS" pitchFamily="34" charset="0"/>
              <a:sym typeface="Wingdings 2" pitchFamily="18" charset="2"/>
            </a:endParaRPr>
          </a:p>
          <a:p>
            <a:pPr marL="285750" indent="-285750">
              <a:lnSpc>
                <a:spcPts val="1800"/>
              </a:lnSpc>
              <a:buFont typeface="Arial" panose="020B0604020202020204" pitchFamily="34" charset="0"/>
              <a:buChar char="•"/>
            </a:pPr>
            <a:r>
              <a:rPr lang="en-GB" dirty="0">
                <a:solidFill>
                  <a:schemeClr val="tx1">
                    <a:lumMod val="95000"/>
                    <a:lumOff val="5000"/>
                  </a:schemeClr>
                </a:solidFill>
                <a:latin typeface="Trebuchet MS" pitchFamily="34" charset="0"/>
                <a:sym typeface="Wingdings 2" pitchFamily="18" charset="2"/>
              </a:rPr>
              <a:t>30% territory nature reserves and protected areas</a:t>
            </a:r>
          </a:p>
          <a:p>
            <a:pPr marL="285750" indent="-285750">
              <a:lnSpc>
                <a:spcPts val="1800"/>
              </a:lnSpc>
              <a:buFont typeface="Arial" panose="020B0604020202020204" pitchFamily="34" charset="0"/>
              <a:buChar char="•"/>
            </a:pPr>
            <a:endParaRPr lang="en-GB" dirty="0">
              <a:solidFill>
                <a:schemeClr val="tx1">
                  <a:lumMod val="95000"/>
                  <a:lumOff val="5000"/>
                </a:schemeClr>
              </a:solidFill>
              <a:latin typeface="Trebuchet MS" pitchFamily="34" charset="0"/>
              <a:sym typeface="Wingdings 2" pitchFamily="18" charset="2"/>
            </a:endParaRPr>
          </a:p>
          <a:p>
            <a:pPr marL="285750" indent="-285750">
              <a:lnSpc>
                <a:spcPts val="1800"/>
              </a:lnSpc>
              <a:buFont typeface="Arial" panose="020B0604020202020204" pitchFamily="34" charset="0"/>
              <a:buChar char="•"/>
              <a:defRPr/>
            </a:pPr>
            <a:r>
              <a:rPr lang="en-GB" b="1" dirty="0">
                <a:solidFill>
                  <a:srgbClr val="008000"/>
                </a:solidFill>
                <a:latin typeface="Trebuchet MS" pitchFamily="34" charset="0"/>
                <a:sym typeface="Wingdings 2" pitchFamily="18" charset="2"/>
              </a:rPr>
              <a:t>25% water reservoir of Spain </a:t>
            </a:r>
            <a:r>
              <a:rPr lang="es-ES" sz="1400" dirty="0">
                <a:solidFill>
                  <a:schemeClr val="tx1">
                    <a:lumMod val="95000"/>
                    <a:lumOff val="5000"/>
                  </a:schemeClr>
                </a:solidFill>
                <a:latin typeface="Trebuchet MS" pitchFamily="34" charset="0"/>
              </a:rPr>
              <a:t>(14.000 Hm3) and 275.000 ha </a:t>
            </a:r>
            <a:r>
              <a:rPr lang="es-ES" sz="1400" dirty="0" err="1">
                <a:solidFill>
                  <a:schemeClr val="tx1">
                    <a:lumMod val="95000"/>
                    <a:lumOff val="5000"/>
                  </a:schemeClr>
                </a:solidFill>
                <a:latin typeface="Trebuchet MS" pitchFamily="34" charset="0"/>
              </a:rPr>
              <a:t>of</a:t>
            </a:r>
            <a:r>
              <a:rPr lang="es-ES" sz="1400" dirty="0">
                <a:solidFill>
                  <a:schemeClr val="tx1">
                    <a:lumMod val="95000"/>
                    <a:lumOff val="5000"/>
                  </a:schemeClr>
                </a:solidFill>
                <a:latin typeface="Trebuchet MS" pitchFamily="34" charset="0"/>
              </a:rPr>
              <a:t> </a:t>
            </a:r>
            <a:r>
              <a:rPr lang="es-ES" sz="1400" dirty="0" err="1">
                <a:solidFill>
                  <a:schemeClr val="tx1">
                    <a:lumMod val="95000"/>
                    <a:lumOff val="5000"/>
                  </a:schemeClr>
                </a:solidFill>
                <a:latin typeface="Trebuchet MS" pitchFamily="34" charset="0"/>
              </a:rPr>
              <a:t>irrigated</a:t>
            </a:r>
            <a:r>
              <a:rPr lang="es-ES" sz="1400" dirty="0">
                <a:solidFill>
                  <a:schemeClr val="tx1">
                    <a:lumMod val="95000"/>
                    <a:lumOff val="5000"/>
                  </a:schemeClr>
                </a:solidFill>
                <a:latin typeface="Trebuchet MS" pitchFamily="34" charset="0"/>
              </a:rPr>
              <a:t> </a:t>
            </a:r>
            <a:r>
              <a:rPr lang="es-ES" sz="1400" dirty="0" err="1">
                <a:solidFill>
                  <a:schemeClr val="tx1">
                    <a:lumMod val="95000"/>
                    <a:lumOff val="5000"/>
                  </a:schemeClr>
                </a:solidFill>
                <a:latin typeface="Trebuchet MS" pitchFamily="34" charset="0"/>
              </a:rPr>
              <a:t>agriculture</a:t>
            </a:r>
            <a:endParaRPr lang="es-ES" sz="1400" dirty="0">
              <a:solidFill>
                <a:schemeClr val="tx1">
                  <a:lumMod val="95000"/>
                  <a:lumOff val="5000"/>
                </a:schemeClr>
              </a:solidFill>
              <a:latin typeface="Trebuchet MS" pitchFamily="34" charset="0"/>
            </a:endParaRPr>
          </a:p>
          <a:p>
            <a:pPr marL="285750" indent="-285750">
              <a:lnSpc>
                <a:spcPts val="1800"/>
              </a:lnSpc>
              <a:buFont typeface="Arial" panose="020B0604020202020204" pitchFamily="34" charset="0"/>
              <a:buChar char="•"/>
            </a:pPr>
            <a:endParaRPr lang="en-GB" sz="1400" dirty="0">
              <a:solidFill>
                <a:schemeClr val="tx1">
                  <a:lumMod val="95000"/>
                  <a:lumOff val="5000"/>
                </a:schemeClr>
              </a:solidFill>
              <a:latin typeface="Trebuchet MS" pitchFamily="34" charset="0"/>
              <a:sym typeface="Wingdings 2" pitchFamily="18" charset="2"/>
            </a:endParaRPr>
          </a:p>
          <a:p>
            <a:pPr marL="285750" indent="-285750">
              <a:lnSpc>
                <a:spcPts val="1800"/>
              </a:lnSpc>
              <a:buFont typeface="Arial" panose="020B0604020202020204" pitchFamily="34" charset="0"/>
              <a:buChar char="•"/>
            </a:pPr>
            <a:r>
              <a:rPr lang="en-US" dirty="0">
                <a:solidFill>
                  <a:schemeClr val="tx1">
                    <a:lumMod val="95000"/>
                    <a:lumOff val="5000"/>
                  </a:schemeClr>
                </a:solidFill>
                <a:latin typeface="Trebuchet MS" pitchFamily="34" charset="0"/>
              </a:rPr>
              <a:t>Energy surplus</a:t>
            </a:r>
            <a:br>
              <a:rPr lang="en-US" sz="2000" dirty="0">
                <a:solidFill>
                  <a:schemeClr val="tx1">
                    <a:lumMod val="95000"/>
                    <a:lumOff val="5000"/>
                  </a:schemeClr>
                </a:solidFill>
                <a:latin typeface="Trebuchet MS" pitchFamily="34" charset="0"/>
              </a:rPr>
            </a:br>
            <a:r>
              <a:rPr lang="en-US" sz="1400" dirty="0">
                <a:solidFill>
                  <a:schemeClr val="tx1">
                    <a:lumMod val="95000"/>
                    <a:lumOff val="5000"/>
                  </a:schemeClr>
                </a:solidFill>
                <a:latin typeface="Trebuchet MS" pitchFamily="34" charset="0"/>
              </a:rPr>
              <a:t>Extremadura generates 9.7%  of the electricity and only consumes 1.7%</a:t>
            </a:r>
            <a:endParaRPr lang="en-GB" dirty="0">
              <a:solidFill>
                <a:schemeClr val="tx1">
                  <a:lumMod val="95000"/>
                  <a:lumOff val="5000"/>
                </a:schemeClr>
              </a:solidFill>
              <a:latin typeface="Trebuchet MS" pitchFamily="34" charset="0"/>
            </a:endParaRPr>
          </a:p>
        </p:txBody>
      </p:sp>
      <p:pic>
        <p:nvPicPr>
          <p:cNvPr id="11" name="10 Imagen"/>
          <p:cNvPicPr>
            <a:picLocks noChangeAspect="1"/>
          </p:cNvPicPr>
          <p:nvPr/>
        </p:nvPicPr>
        <p:blipFill>
          <a:blip r:embed="rId5" cstate="print">
            <a:grayscl/>
            <a:extLst>
              <a:ext uri="{28A0092B-C50C-407E-A947-70E740481C1C}">
                <a14:useLocalDpi xmlns:a14="http://schemas.microsoft.com/office/drawing/2010/main" val="0"/>
              </a:ext>
            </a:extLst>
          </a:blip>
          <a:srcRect l="18519" r="40741" b="33862"/>
          <a:stretch>
            <a:fillRect/>
          </a:stretch>
        </p:blipFill>
        <p:spPr>
          <a:xfrm>
            <a:off x="8115258" y="3555364"/>
            <a:ext cx="1130661" cy="1027873"/>
          </a:xfrm>
          <a:prstGeom prst="rect">
            <a:avLst/>
          </a:prstGeom>
        </p:spPr>
      </p:pic>
      <p:sp>
        <p:nvSpPr>
          <p:cNvPr id="11268" name="AutoShape 4" descr="Borrador"/>
          <p:cNvSpPr>
            <a:spLocks noChangeAspect="1" noChangeArrowheads="1"/>
          </p:cNvSpPr>
          <p:nvPr/>
        </p:nvSpPr>
        <p:spPr bwMode="auto">
          <a:xfrm>
            <a:off x="1679576" y="-2286000"/>
            <a:ext cx="3171825" cy="4762500"/>
          </a:xfrm>
          <a:prstGeom prst="rect">
            <a:avLst/>
          </a:prstGeom>
          <a:noFill/>
        </p:spPr>
        <p:txBody>
          <a:bodyPr vert="horz" wrap="square" lIns="91440" tIns="45720" rIns="91440" bIns="45720" numCol="1" anchor="t" anchorCtr="0" compatLnSpc="1">
            <a:prstTxWarp prst="textNoShape">
              <a:avLst/>
            </a:prstTxWarp>
          </a:bodyPr>
          <a:lstStyle/>
          <a:p>
            <a:endParaRPr lang="es-ES"/>
          </a:p>
        </p:txBody>
      </p:sp>
      <p:sp>
        <p:nvSpPr>
          <p:cNvPr id="11270" name="AutoShape 6" descr="Borrador"/>
          <p:cNvSpPr>
            <a:spLocks noChangeAspect="1" noChangeArrowheads="1"/>
          </p:cNvSpPr>
          <p:nvPr/>
        </p:nvSpPr>
        <p:spPr bwMode="auto">
          <a:xfrm>
            <a:off x="1679575" y="-1516063"/>
            <a:ext cx="4762500" cy="3171826"/>
          </a:xfrm>
          <a:prstGeom prst="rect">
            <a:avLst/>
          </a:prstGeom>
          <a:noFill/>
        </p:spPr>
        <p:txBody>
          <a:bodyPr vert="horz" wrap="square" lIns="91440" tIns="45720" rIns="91440" bIns="45720" numCol="1" anchor="t" anchorCtr="0" compatLnSpc="1">
            <a:prstTxWarp prst="textNoShape">
              <a:avLst/>
            </a:prstTxWarp>
          </a:bodyPr>
          <a:lstStyle/>
          <a:p>
            <a:endParaRPr lang="es-ES"/>
          </a:p>
        </p:txBody>
      </p:sp>
      <p:grpSp>
        <p:nvGrpSpPr>
          <p:cNvPr id="36" name="35 Grupo"/>
          <p:cNvGrpSpPr/>
          <p:nvPr/>
        </p:nvGrpSpPr>
        <p:grpSpPr>
          <a:xfrm>
            <a:off x="3863752" y="4711719"/>
            <a:ext cx="1695966" cy="1302120"/>
            <a:chOff x="2303238" y="4587447"/>
            <a:chExt cx="1695966" cy="1302120"/>
          </a:xfrm>
        </p:grpSpPr>
        <p:sp>
          <p:nvSpPr>
            <p:cNvPr id="30" name="29 Llamada de nube"/>
            <p:cNvSpPr/>
            <p:nvPr/>
          </p:nvSpPr>
          <p:spPr>
            <a:xfrm>
              <a:off x="2303238" y="5032920"/>
              <a:ext cx="1656184" cy="856647"/>
            </a:xfrm>
            <a:prstGeom prst="cloudCallout">
              <a:avLst>
                <a:gd name="adj1" fmla="val 50762"/>
                <a:gd name="adj2" fmla="val 81437"/>
              </a:avLst>
            </a:prstGeom>
            <a:solidFill>
              <a:schemeClr val="bg1">
                <a:lumMod val="85000"/>
              </a:schemeClr>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1" name="30 Rectángulo"/>
            <p:cNvSpPr/>
            <p:nvPr/>
          </p:nvSpPr>
          <p:spPr>
            <a:xfrm rot="20505697">
              <a:off x="2474605" y="4587447"/>
              <a:ext cx="1524599" cy="646331"/>
            </a:xfrm>
            <a:prstGeom prst="rect">
              <a:avLst/>
            </a:prstGeom>
          </p:spPr>
          <p:txBody>
            <a:bodyPr wrap="square">
              <a:spAutoFit/>
            </a:bodyPr>
            <a:lstStyle/>
            <a:p>
              <a:pPr marL="85725" eaLnBrk="0" hangingPunct="0">
                <a:tabLst>
                  <a:tab pos="0" algn="l"/>
                  <a:tab pos="8877300" algn="l"/>
                  <a:tab pos="9058275" algn="l"/>
                </a:tabLst>
              </a:pPr>
              <a:r>
                <a:rPr lang="en-US" b="1" dirty="0">
                  <a:solidFill>
                    <a:schemeClr val="tx1">
                      <a:lumMod val="95000"/>
                      <a:lumOff val="5000"/>
                    </a:schemeClr>
                  </a:solidFill>
                  <a:latin typeface="Trebuchet MS" pitchFamily="34" charset="0"/>
                </a:rPr>
                <a:t>That doubles!!</a:t>
              </a:r>
            </a:p>
          </p:txBody>
        </p:sp>
      </p:grpSp>
      <p:sp>
        <p:nvSpPr>
          <p:cNvPr id="11273" name="AutoShape 9" descr="Borrador"/>
          <p:cNvSpPr>
            <a:spLocks noChangeAspect="1" noChangeArrowheads="1"/>
          </p:cNvSpPr>
          <p:nvPr/>
        </p:nvSpPr>
        <p:spPr bwMode="auto">
          <a:xfrm>
            <a:off x="1679575" y="-1630363"/>
            <a:ext cx="4762500" cy="3400426"/>
          </a:xfrm>
          <a:prstGeom prst="rect">
            <a:avLst/>
          </a:prstGeom>
          <a:noFill/>
        </p:spPr>
        <p:txBody>
          <a:bodyPr vert="horz" wrap="square" lIns="91440" tIns="45720" rIns="91440" bIns="45720" numCol="1" anchor="t" anchorCtr="0" compatLnSpc="1">
            <a:prstTxWarp prst="textNoShape">
              <a:avLst/>
            </a:prstTxWarp>
          </a:bodyPr>
          <a:lstStyle/>
          <a:p>
            <a:endParaRPr lang="es-ES"/>
          </a:p>
        </p:txBody>
      </p:sp>
      <p:pic>
        <p:nvPicPr>
          <p:cNvPr id="29" name="28 Imagen" descr="paisaje.png"/>
          <p:cNvPicPr>
            <a:picLocks noChangeAspect="1"/>
          </p:cNvPicPr>
          <p:nvPr/>
        </p:nvPicPr>
        <p:blipFill rotWithShape="1">
          <a:blip r:embed="rId6" cstate="print"/>
          <a:srcRect t="609" r="8274" b="15481"/>
          <a:stretch/>
        </p:blipFill>
        <p:spPr>
          <a:xfrm>
            <a:off x="0" y="4040094"/>
            <a:ext cx="12245788" cy="2849655"/>
          </a:xfrm>
          <a:prstGeom prst="rect">
            <a:avLst/>
          </a:prstGeom>
        </p:spPr>
      </p:pic>
      <p:sp>
        <p:nvSpPr>
          <p:cNvPr id="32" name="Rectángulo 7"/>
          <p:cNvSpPr>
            <a:spLocks noChangeArrowheads="1"/>
          </p:cNvSpPr>
          <p:nvPr/>
        </p:nvSpPr>
        <p:spPr bwMode="auto">
          <a:xfrm>
            <a:off x="5622564" y="1549954"/>
            <a:ext cx="3520726" cy="2862322"/>
          </a:xfrm>
          <a:prstGeom prst="rect">
            <a:avLst/>
          </a:prstGeom>
          <a:noFill/>
          <a:ln w="9525">
            <a:noFill/>
            <a:miter lim="800000"/>
            <a:headEnd/>
            <a:tailEnd/>
          </a:ln>
        </p:spPr>
        <p:txBody>
          <a:bodyPr wrap="square">
            <a:spAutoFit/>
          </a:bodyPr>
          <a:lstStyle/>
          <a:p>
            <a:pPr marL="285750" indent="-285750">
              <a:lnSpc>
                <a:spcPts val="1800"/>
              </a:lnSpc>
              <a:buFont typeface="Arial" panose="020B0604020202020204" pitchFamily="34" charset="0"/>
              <a:buChar char="•"/>
            </a:pPr>
            <a:endParaRPr lang="en-US" dirty="0">
              <a:solidFill>
                <a:schemeClr val="tx1">
                  <a:lumMod val="95000"/>
                  <a:lumOff val="5000"/>
                </a:schemeClr>
              </a:solidFill>
              <a:latin typeface="Trebuchet MS" pitchFamily="34" charset="0"/>
            </a:endParaRPr>
          </a:p>
          <a:p>
            <a:pPr marL="285750" indent="-285750">
              <a:lnSpc>
                <a:spcPts val="1800"/>
              </a:lnSpc>
              <a:buFont typeface="Arial" panose="020B0604020202020204" pitchFamily="34" charset="0"/>
              <a:buChar char="•"/>
            </a:pPr>
            <a:r>
              <a:rPr lang="en-US" b="1" dirty="0">
                <a:solidFill>
                  <a:srgbClr val="008000"/>
                </a:solidFill>
                <a:latin typeface="Trebuchet MS" pitchFamily="34" charset="0"/>
              </a:rPr>
              <a:t>Leader in solar energy production</a:t>
            </a:r>
            <a:r>
              <a:rPr lang="en-GB" b="1" dirty="0">
                <a:solidFill>
                  <a:srgbClr val="008000"/>
                </a:solidFill>
                <a:latin typeface="Trebuchet MS" pitchFamily="34" charset="0"/>
                <a:sym typeface="Wingdings 2" pitchFamily="18" charset="2"/>
              </a:rPr>
              <a:t> </a:t>
            </a:r>
          </a:p>
          <a:p>
            <a:pPr marL="285750" indent="-285750">
              <a:lnSpc>
                <a:spcPts val="1800"/>
              </a:lnSpc>
              <a:buFont typeface="Arial" panose="020B0604020202020204" pitchFamily="34" charset="0"/>
              <a:buChar char="•"/>
            </a:pPr>
            <a:endParaRPr lang="en-GB" dirty="0">
              <a:solidFill>
                <a:schemeClr val="tx1">
                  <a:lumMod val="95000"/>
                  <a:lumOff val="5000"/>
                </a:schemeClr>
              </a:solidFill>
              <a:latin typeface="Trebuchet MS" pitchFamily="34" charset="0"/>
              <a:sym typeface="Wingdings 2" pitchFamily="18" charset="2"/>
            </a:endParaRPr>
          </a:p>
          <a:p>
            <a:pPr marL="285750" indent="-285750">
              <a:lnSpc>
                <a:spcPts val="1800"/>
              </a:lnSpc>
              <a:buFont typeface="Arial" panose="020B0604020202020204" pitchFamily="34" charset="0"/>
              <a:buChar char="•"/>
            </a:pPr>
            <a:endParaRPr lang="en-GB" dirty="0">
              <a:solidFill>
                <a:schemeClr val="tx1">
                  <a:lumMod val="95000"/>
                  <a:lumOff val="5000"/>
                </a:schemeClr>
              </a:solidFill>
              <a:latin typeface="Trebuchet MS" pitchFamily="34" charset="0"/>
              <a:sym typeface="Wingdings 2" pitchFamily="18" charset="2"/>
            </a:endParaRPr>
          </a:p>
          <a:p>
            <a:pPr marL="285750" indent="-285750">
              <a:lnSpc>
                <a:spcPts val="1800"/>
              </a:lnSpc>
              <a:buFont typeface="Arial" panose="020B0604020202020204" pitchFamily="34" charset="0"/>
              <a:buChar char="•"/>
            </a:pPr>
            <a:r>
              <a:rPr lang="en-GB" b="1" dirty="0">
                <a:solidFill>
                  <a:srgbClr val="008000"/>
                </a:solidFill>
                <a:latin typeface="Trebuchet MS" pitchFamily="34" charset="0"/>
                <a:sym typeface="Wingdings 2" pitchFamily="18" charset="2"/>
              </a:rPr>
              <a:t>Low level of pollution, Rural and Urban</a:t>
            </a:r>
          </a:p>
          <a:p>
            <a:pPr marL="285750" indent="-285750">
              <a:lnSpc>
                <a:spcPts val="1800"/>
              </a:lnSpc>
              <a:buFont typeface="Arial" panose="020B0604020202020204" pitchFamily="34" charset="0"/>
              <a:buChar char="•"/>
            </a:pPr>
            <a:endParaRPr lang="en-GB" dirty="0">
              <a:solidFill>
                <a:schemeClr val="tx1">
                  <a:lumMod val="95000"/>
                  <a:lumOff val="5000"/>
                </a:schemeClr>
              </a:solidFill>
              <a:latin typeface="Trebuchet MS" pitchFamily="34" charset="0"/>
              <a:sym typeface="Wingdings 2" pitchFamily="18" charset="2"/>
            </a:endParaRPr>
          </a:p>
          <a:p>
            <a:pPr marL="285750" indent="-285750">
              <a:lnSpc>
                <a:spcPts val="1800"/>
              </a:lnSpc>
              <a:buFont typeface="Arial" panose="020B0604020202020204" pitchFamily="34" charset="0"/>
              <a:buChar char="•"/>
            </a:pPr>
            <a:r>
              <a:rPr lang="en-GB" dirty="0">
                <a:solidFill>
                  <a:schemeClr val="tx1">
                    <a:lumMod val="95000"/>
                    <a:lumOff val="5000"/>
                  </a:schemeClr>
                </a:solidFill>
                <a:latin typeface="Trebuchet MS" pitchFamily="34" charset="0"/>
                <a:sym typeface="Wingdings 2" pitchFamily="18" charset="2"/>
              </a:rPr>
              <a:t>3 UNESCO </a:t>
            </a:r>
            <a:r>
              <a:rPr lang="es-ES" dirty="0" err="1">
                <a:solidFill>
                  <a:schemeClr val="tx1">
                    <a:lumMod val="95000"/>
                    <a:lumOff val="5000"/>
                  </a:schemeClr>
                </a:solidFill>
              </a:rPr>
              <a:t>Heritage</a:t>
            </a:r>
            <a:r>
              <a:rPr lang="es-ES" dirty="0">
                <a:solidFill>
                  <a:schemeClr val="tx1">
                    <a:lumMod val="95000"/>
                    <a:lumOff val="5000"/>
                  </a:schemeClr>
                </a:solidFill>
              </a:rPr>
              <a:t> </a:t>
            </a:r>
            <a:r>
              <a:rPr lang="es-ES" dirty="0" err="1">
                <a:solidFill>
                  <a:schemeClr val="tx1">
                    <a:lumMod val="95000"/>
                    <a:lumOff val="5000"/>
                  </a:schemeClr>
                </a:solidFill>
              </a:rPr>
              <a:t>of</a:t>
            </a:r>
            <a:r>
              <a:rPr lang="es-ES" dirty="0">
                <a:solidFill>
                  <a:schemeClr val="tx1">
                    <a:lumMod val="95000"/>
                    <a:lumOff val="5000"/>
                  </a:schemeClr>
                </a:solidFill>
              </a:rPr>
              <a:t> </a:t>
            </a:r>
            <a:r>
              <a:rPr lang="es-ES" dirty="0" err="1">
                <a:solidFill>
                  <a:schemeClr val="tx1">
                    <a:lumMod val="95000"/>
                    <a:lumOff val="5000"/>
                  </a:schemeClr>
                </a:solidFill>
              </a:rPr>
              <a:t>humanity</a:t>
            </a:r>
            <a:r>
              <a:rPr lang="es-ES" dirty="0">
                <a:solidFill>
                  <a:schemeClr val="tx1">
                    <a:lumMod val="95000"/>
                    <a:lumOff val="5000"/>
                  </a:schemeClr>
                </a:solidFill>
              </a:rPr>
              <a:t> </a:t>
            </a:r>
            <a:r>
              <a:rPr lang="en-GB" dirty="0">
                <a:solidFill>
                  <a:schemeClr val="tx1">
                    <a:lumMod val="95000"/>
                    <a:lumOff val="5000"/>
                  </a:schemeClr>
                </a:solidFill>
                <a:latin typeface="Trebuchet MS" pitchFamily="34" charset="0"/>
                <a:sym typeface="Wingdings 2" pitchFamily="18" charset="2"/>
              </a:rPr>
              <a:t>locations </a:t>
            </a:r>
          </a:p>
          <a:p>
            <a:pPr marL="285750" indent="-285750">
              <a:lnSpc>
                <a:spcPts val="1800"/>
              </a:lnSpc>
              <a:buFont typeface="Arial" panose="020B0604020202020204" pitchFamily="34" charset="0"/>
              <a:buChar char="•"/>
            </a:pPr>
            <a:endParaRPr lang="en-GB" dirty="0">
              <a:solidFill>
                <a:schemeClr val="tx1">
                  <a:lumMod val="95000"/>
                  <a:lumOff val="5000"/>
                </a:schemeClr>
              </a:solidFill>
              <a:latin typeface="Trebuchet MS" pitchFamily="34" charset="0"/>
              <a:sym typeface="Wingdings 2" pitchFamily="18" charset="2"/>
            </a:endParaRPr>
          </a:p>
          <a:p>
            <a:pPr marL="285750" indent="-285750">
              <a:lnSpc>
                <a:spcPts val="1800"/>
              </a:lnSpc>
              <a:buFont typeface="Arial" panose="020B0604020202020204" pitchFamily="34" charset="0"/>
              <a:buChar char="•"/>
            </a:pPr>
            <a:endParaRPr lang="en-GB" dirty="0">
              <a:solidFill>
                <a:schemeClr val="tx1">
                  <a:lumMod val="95000"/>
                  <a:lumOff val="5000"/>
                </a:schemeClr>
              </a:solidFill>
              <a:latin typeface="Trebuchet MS" pitchFamily="34" charset="0"/>
            </a:endParaRPr>
          </a:p>
        </p:txBody>
      </p:sp>
      <p:cxnSp>
        <p:nvCxnSpPr>
          <p:cNvPr id="27" name="3 Conector recto"/>
          <p:cNvCxnSpPr/>
          <p:nvPr/>
        </p:nvCxnSpPr>
        <p:spPr>
          <a:xfrm>
            <a:off x="322729" y="1196752"/>
            <a:ext cx="11540565" cy="0"/>
          </a:xfrm>
          <a:prstGeom prst="line">
            <a:avLst/>
          </a:prstGeom>
          <a:ln w="12700" cap="rnd" cmpd="sng">
            <a:solidFill>
              <a:srgbClr val="00B050"/>
            </a:solidFill>
          </a:ln>
        </p:spPr>
        <p:style>
          <a:lnRef idx="1">
            <a:schemeClr val="accent1"/>
          </a:lnRef>
          <a:fillRef idx="0">
            <a:schemeClr val="accent1"/>
          </a:fillRef>
          <a:effectRef idx="0">
            <a:schemeClr val="accent1"/>
          </a:effectRef>
          <a:fontRef idx="minor">
            <a:schemeClr val="tx1"/>
          </a:fontRef>
        </p:style>
      </p:cxnSp>
      <p:pic>
        <p:nvPicPr>
          <p:cNvPr id="24" name="Picture 2" descr="https://extremaduraturismo.files.wordpress.com/2013/02/red-de-espacios-naturales-protegidos.jpg">
            <a:extLst>
              <a:ext uri="{FF2B5EF4-FFF2-40B4-BE49-F238E27FC236}">
                <a16:creationId xmlns:a16="http://schemas.microsoft.com/office/drawing/2014/main" id="{28BCAFB1-84BA-4869-AF32-6C0AF54E562B}"/>
              </a:ext>
            </a:extLst>
          </p:cNvPr>
          <p:cNvPicPr>
            <a:picLocks noChangeAspect="1" noChangeArrowheads="1"/>
          </p:cNvPicPr>
          <p:nvPr/>
        </p:nvPicPr>
        <p:blipFill>
          <a:blip r:embed="rId7" cstate="print"/>
          <a:srcRect l="2150" t="9429" r="2811" b="1475"/>
          <a:stretch>
            <a:fillRect/>
          </a:stretch>
        </p:blipFill>
        <p:spPr>
          <a:xfrm>
            <a:off x="9686925" y="1299375"/>
            <a:ext cx="2176369" cy="2769925"/>
          </a:xfrm>
          <a:prstGeom prst="rect">
            <a:avLst/>
          </a:prstGeom>
        </p:spPr>
      </p:pic>
    </p:spTree>
    <p:extLst>
      <p:ext uri="{BB962C8B-B14F-4D97-AF65-F5344CB8AC3E}">
        <p14:creationId xmlns:p14="http://schemas.microsoft.com/office/powerpoint/2010/main" val="41942568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43" name="Picture 11"/>
          <p:cNvPicPr>
            <a:picLocks noChangeAspect="1" noChangeArrowheads="1"/>
          </p:cNvPicPr>
          <p:nvPr/>
        </p:nvPicPr>
        <p:blipFill rotWithShape="1">
          <a:blip r:embed="rId2" cstate="print"/>
          <a:srcRect l="33781" t="-2" r="8753" b="130"/>
          <a:stretch/>
        </p:blipFill>
        <p:spPr bwMode="auto">
          <a:xfrm>
            <a:off x="-8636" y="1196752"/>
            <a:ext cx="2345037" cy="5921522"/>
          </a:xfrm>
          <a:prstGeom prst="rect">
            <a:avLst/>
          </a:prstGeom>
          <a:noFill/>
          <a:ln w="9525">
            <a:noFill/>
            <a:miter lim="800000"/>
            <a:headEnd/>
            <a:tailEnd/>
          </a:ln>
        </p:spPr>
      </p:pic>
      <p:sp>
        <p:nvSpPr>
          <p:cNvPr id="2" name="1 Título"/>
          <p:cNvSpPr>
            <a:spLocks noGrp="1"/>
          </p:cNvSpPr>
          <p:nvPr>
            <p:ph type="title"/>
          </p:nvPr>
        </p:nvSpPr>
        <p:spPr>
          <a:xfrm>
            <a:off x="322729" y="269278"/>
            <a:ext cx="11025095" cy="862468"/>
          </a:xfrm>
        </p:spPr>
        <p:txBody>
          <a:bodyPr>
            <a:normAutofit fontScale="90000"/>
          </a:bodyPr>
          <a:lstStyle/>
          <a:p>
            <a:br>
              <a:rPr lang="en-US" sz="3100" b="1" dirty="0">
                <a:latin typeface="+mn-lt"/>
                <a:cs typeface="Arial" charset="0"/>
              </a:rPr>
            </a:br>
            <a:r>
              <a:rPr lang="en-US" sz="3100" b="1" dirty="0">
                <a:latin typeface="+mn-lt"/>
                <a:cs typeface="Arial" charset="0"/>
              </a:rPr>
              <a:t>Efficient Management of Natural Hydrological Resources</a:t>
            </a:r>
            <a:br>
              <a:rPr lang="en-US" sz="4400" b="1" dirty="0">
                <a:solidFill>
                  <a:srgbClr val="00B050"/>
                </a:solidFill>
                <a:cs typeface="Arial" pitchFamily="34" charset="0"/>
              </a:rPr>
            </a:br>
            <a:endParaRPr lang="es-ES" dirty="0"/>
          </a:p>
        </p:txBody>
      </p:sp>
      <p:sp>
        <p:nvSpPr>
          <p:cNvPr id="7" name="2 Marcador de contenido"/>
          <p:cNvSpPr txBox="1">
            <a:spLocks/>
          </p:cNvSpPr>
          <p:nvPr/>
        </p:nvSpPr>
        <p:spPr>
          <a:xfrm>
            <a:off x="7896200" y="4631947"/>
            <a:ext cx="2520280" cy="1512168"/>
          </a:xfrm>
          <a:prstGeom prst="rect">
            <a:avLst/>
          </a:prstGeom>
        </p:spPr>
        <p:txBody>
          <a:bodyPr vert="horz" lIns="91440" tIns="45720" rIns="91440" bIns="45720" rtlCol="0">
            <a:noAutofit/>
          </a:bodyPr>
          <a:lstStyle/>
          <a:p>
            <a:pPr indent="-342900">
              <a:defRPr/>
            </a:pPr>
            <a:endParaRPr lang="en-US" sz="1400" dirty="0">
              <a:latin typeface="Arial" charset="0"/>
              <a:cs typeface="Arial" charset="0"/>
            </a:endParaRPr>
          </a:p>
        </p:txBody>
      </p:sp>
      <p:sp>
        <p:nvSpPr>
          <p:cNvPr id="9" name="2 Marcador de contenido"/>
          <p:cNvSpPr txBox="1">
            <a:spLocks/>
          </p:cNvSpPr>
          <p:nvPr/>
        </p:nvSpPr>
        <p:spPr>
          <a:xfrm>
            <a:off x="5015880" y="5388032"/>
            <a:ext cx="1954560" cy="777273"/>
          </a:xfrm>
          <a:prstGeom prst="rect">
            <a:avLst/>
          </a:prstGeom>
        </p:spPr>
        <p:txBody>
          <a:bodyPr vert="horz" lIns="91440" tIns="45720" rIns="91440" bIns="45720" rtlCol="0">
            <a:noAutofit/>
          </a:bodyPr>
          <a:lstStyle/>
          <a:p>
            <a:pPr indent="-342900">
              <a:defRPr/>
            </a:pPr>
            <a:endParaRPr lang="en-US" sz="1400" dirty="0">
              <a:latin typeface="Arial" charset="0"/>
              <a:cs typeface="Arial" charset="0"/>
            </a:endParaRPr>
          </a:p>
        </p:txBody>
      </p:sp>
      <p:sp>
        <p:nvSpPr>
          <p:cNvPr id="16390" name="AutoShape 6" descr="Borrador"/>
          <p:cNvSpPr>
            <a:spLocks noChangeAspect="1" noChangeArrowheads="1"/>
          </p:cNvSpPr>
          <p:nvPr/>
        </p:nvSpPr>
        <p:spPr bwMode="auto">
          <a:xfrm>
            <a:off x="1679575" y="-982663"/>
            <a:ext cx="4762500" cy="2057401"/>
          </a:xfrm>
          <a:prstGeom prst="rect">
            <a:avLst/>
          </a:prstGeom>
          <a:noFill/>
        </p:spPr>
        <p:txBody>
          <a:bodyPr vert="horz" wrap="square" lIns="91440" tIns="45720" rIns="91440" bIns="45720" numCol="1" anchor="t" anchorCtr="0" compatLnSpc="1">
            <a:prstTxWarp prst="textNoShape">
              <a:avLst/>
            </a:prstTxWarp>
          </a:bodyPr>
          <a:lstStyle/>
          <a:p>
            <a:endParaRPr lang="es-ES"/>
          </a:p>
        </p:txBody>
      </p:sp>
      <p:sp>
        <p:nvSpPr>
          <p:cNvPr id="16392" name="AutoShape 8" descr="Borrador"/>
          <p:cNvSpPr>
            <a:spLocks noChangeAspect="1" noChangeArrowheads="1"/>
          </p:cNvSpPr>
          <p:nvPr/>
        </p:nvSpPr>
        <p:spPr bwMode="auto">
          <a:xfrm>
            <a:off x="1679575" y="-982663"/>
            <a:ext cx="4762500" cy="2057401"/>
          </a:xfrm>
          <a:prstGeom prst="rect">
            <a:avLst/>
          </a:prstGeom>
          <a:noFill/>
        </p:spPr>
        <p:txBody>
          <a:bodyPr vert="horz" wrap="square" lIns="91440" tIns="45720" rIns="91440" bIns="45720" numCol="1" anchor="t" anchorCtr="0" compatLnSpc="1">
            <a:prstTxWarp prst="textNoShape">
              <a:avLst/>
            </a:prstTxWarp>
          </a:bodyPr>
          <a:lstStyle/>
          <a:p>
            <a:endParaRPr lang="es-ES"/>
          </a:p>
        </p:txBody>
      </p:sp>
      <p:sp>
        <p:nvSpPr>
          <p:cNvPr id="16394" name="AutoShape 10" descr="Borrador"/>
          <p:cNvSpPr>
            <a:spLocks noChangeAspect="1" noChangeArrowheads="1"/>
          </p:cNvSpPr>
          <p:nvPr/>
        </p:nvSpPr>
        <p:spPr bwMode="auto">
          <a:xfrm>
            <a:off x="1679575" y="-982663"/>
            <a:ext cx="4762500" cy="2057401"/>
          </a:xfrm>
          <a:prstGeom prst="rect">
            <a:avLst/>
          </a:prstGeom>
          <a:noFill/>
        </p:spPr>
        <p:txBody>
          <a:bodyPr vert="horz" wrap="square" lIns="91440" tIns="45720" rIns="91440" bIns="45720" numCol="1" anchor="t" anchorCtr="0" compatLnSpc="1">
            <a:prstTxWarp prst="textNoShape">
              <a:avLst/>
            </a:prstTxWarp>
          </a:bodyPr>
          <a:lstStyle/>
          <a:p>
            <a:endParaRPr lang="es-ES"/>
          </a:p>
        </p:txBody>
      </p:sp>
      <p:sp>
        <p:nvSpPr>
          <p:cNvPr id="18434" name="AutoShape 2" descr="Borrador"/>
          <p:cNvSpPr>
            <a:spLocks noChangeAspect="1" noChangeArrowheads="1"/>
          </p:cNvSpPr>
          <p:nvPr/>
        </p:nvSpPr>
        <p:spPr bwMode="auto">
          <a:xfrm>
            <a:off x="1679576" y="-2286000"/>
            <a:ext cx="3171825" cy="4762500"/>
          </a:xfrm>
          <a:prstGeom prst="rect">
            <a:avLst/>
          </a:prstGeom>
          <a:noFill/>
        </p:spPr>
        <p:txBody>
          <a:bodyPr vert="horz" wrap="square" lIns="91440" tIns="45720" rIns="91440" bIns="45720" numCol="1" anchor="t" anchorCtr="0" compatLnSpc="1">
            <a:prstTxWarp prst="textNoShape">
              <a:avLst/>
            </a:prstTxWarp>
          </a:bodyPr>
          <a:lstStyle/>
          <a:p>
            <a:endParaRPr lang="es-ES"/>
          </a:p>
        </p:txBody>
      </p:sp>
      <p:sp>
        <p:nvSpPr>
          <p:cNvPr id="18436" name="AutoShape 4" descr="Borrador"/>
          <p:cNvSpPr>
            <a:spLocks noChangeAspect="1" noChangeArrowheads="1"/>
          </p:cNvSpPr>
          <p:nvPr/>
        </p:nvSpPr>
        <p:spPr bwMode="auto">
          <a:xfrm>
            <a:off x="1679576" y="-2286000"/>
            <a:ext cx="3171825" cy="4762500"/>
          </a:xfrm>
          <a:prstGeom prst="rect">
            <a:avLst/>
          </a:prstGeom>
          <a:noFill/>
        </p:spPr>
        <p:txBody>
          <a:bodyPr vert="horz" wrap="square" lIns="91440" tIns="45720" rIns="91440" bIns="45720" numCol="1" anchor="t" anchorCtr="0" compatLnSpc="1">
            <a:prstTxWarp prst="textNoShape">
              <a:avLst/>
            </a:prstTxWarp>
          </a:bodyPr>
          <a:lstStyle/>
          <a:p>
            <a:endParaRPr lang="es-ES"/>
          </a:p>
        </p:txBody>
      </p:sp>
      <p:sp>
        <p:nvSpPr>
          <p:cNvPr id="18438" name="AutoShape 6" descr="Borrador"/>
          <p:cNvSpPr>
            <a:spLocks noChangeAspect="1" noChangeArrowheads="1"/>
          </p:cNvSpPr>
          <p:nvPr/>
        </p:nvSpPr>
        <p:spPr bwMode="auto">
          <a:xfrm>
            <a:off x="1679576" y="-2286000"/>
            <a:ext cx="3171825" cy="4762500"/>
          </a:xfrm>
          <a:prstGeom prst="rect">
            <a:avLst/>
          </a:prstGeom>
          <a:noFill/>
        </p:spPr>
        <p:txBody>
          <a:bodyPr vert="horz" wrap="square" lIns="91440" tIns="45720" rIns="91440" bIns="45720" numCol="1" anchor="t" anchorCtr="0" compatLnSpc="1">
            <a:prstTxWarp prst="textNoShape">
              <a:avLst/>
            </a:prstTxWarp>
          </a:bodyPr>
          <a:lstStyle/>
          <a:p>
            <a:endParaRPr lang="es-ES"/>
          </a:p>
        </p:txBody>
      </p:sp>
      <p:sp>
        <p:nvSpPr>
          <p:cNvPr id="18440" name="AutoShape 8" descr="Borrador"/>
          <p:cNvSpPr>
            <a:spLocks noChangeAspect="1" noChangeArrowheads="1"/>
          </p:cNvSpPr>
          <p:nvPr/>
        </p:nvSpPr>
        <p:spPr bwMode="auto">
          <a:xfrm>
            <a:off x="1679576" y="-2286000"/>
            <a:ext cx="3171825" cy="4762500"/>
          </a:xfrm>
          <a:prstGeom prst="rect">
            <a:avLst/>
          </a:prstGeom>
          <a:noFill/>
        </p:spPr>
        <p:txBody>
          <a:bodyPr vert="horz" wrap="square" lIns="91440" tIns="45720" rIns="91440" bIns="45720" numCol="1" anchor="t" anchorCtr="0" compatLnSpc="1">
            <a:prstTxWarp prst="textNoShape">
              <a:avLst/>
            </a:prstTxWarp>
          </a:bodyPr>
          <a:lstStyle/>
          <a:p>
            <a:endParaRPr lang="es-ES"/>
          </a:p>
        </p:txBody>
      </p:sp>
      <p:sp>
        <p:nvSpPr>
          <p:cNvPr id="3" name="2 Marcador de contenido"/>
          <p:cNvSpPr>
            <a:spLocks noGrp="1"/>
          </p:cNvSpPr>
          <p:nvPr>
            <p:ph idx="1"/>
          </p:nvPr>
        </p:nvSpPr>
        <p:spPr>
          <a:xfrm>
            <a:off x="2478885" y="2735936"/>
            <a:ext cx="8397588" cy="3672408"/>
          </a:xfrm>
        </p:spPr>
        <p:txBody>
          <a:bodyPr>
            <a:noAutofit/>
          </a:bodyPr>
          <a:lstStyle/>
          <a:p>
            <a:pPr marL="342000" defTabSz="108000">
              <a:spcBef>
                <a:spcPts val="0"/>
              </a:spcBef>
              <a:spcAft>
                <a:spcPts val="900"/>
              </a:spcAft>
            </a:pPr>
            <a:r>
              <a:rPr lang="en-US" sz="1800" dirty="0">
                <a:cs typeface="Arial" charset="0"/>
              </a:rPr>
              <a:t>Efficient management of fresh water and natural resources</a:t>
            </a:r>
          </a:p>
          <a:p>
            <a:pPr marL="342000" defTabSz="108000">
              <a:spcBef>
                <a:spcPts val="0"/>
              </a:spcBef>
              <a:spcAft>
                <a:spcPts val="900"/>
              </a:spcAft>
            </a:pPr>
            <a:r>
              <a:rPr lang="en-US" sz="1800" dirty="0">
                <a:cs typeface="Arial" charset="0"/>
              </a:rPr>
              <a:t>Agriculture, intensive agriculture and sustainable </a:t>
            </a:r>
            <a:r>
              <a:rPr lang="en-US" sz="1800" dirty="0" err="1">
                <a:cs typeface="Arial" charset="0"/>
              </a:rPr>
              <a:t>hydroenergetic</a:t>
            </a:r>
            <a:r>
              <a:rPr lang="en-US" sz="1800" dirty="0">
                <a:cs typeface="Arial" charset="0"/>
              </a:rPr>
              <a:t> efficiency</a:t>
            </a:r>
          </a:p>
          <a:p>
            <a:pPr marL="342000" defTabSz="108000">
              <a:spcBef>
                <a:spcPts val="0"/>
              </a:spcBef>
              <a:spcAft>
                <a:spcPts val="900"/>
              </a:spcAft>
            </a:pPr>
            <a:r>
              <a:rPr lang="en-US" sz="1800" dirty="0">
                <a:cs typeface="Arial" charset="0"/>
              </a:rPr>
              <a:t>Integration among productive agricultural and farming	systems and natural ecosystems</a:t>
            </a:r>
          </a:p>
          <a:p>
            <a:pPr marL="342000" defTabSz="108000">
              <a:spcBef>
                <a:spcPts val="0"/>
              </a:spcBef>
              <a:spcAft>
                <a:spcPts val="900"/>
              </a:spcAft>
            </a:pPr>
            <a:r>
              <a:rPr lang="en-US" sz="1800" dirty="0">
                <a:cs typeface="Arial" charset="0"/>
              </a:rPr>
              <a:t>Sustainable rural and urban developments</a:t>
            </a:r>
          </a:p>
          <a:p>
            <a:pPr marL="342000" defTabSz="108000">
              <a:spcBef>
                <a:spcPts val="0"/>
              </a:spcBef>
              <a:spcAft>
                <a:spcPts val="900"/>
              </a:spcAft>
            </a:pPr>
            <a:r>
              <a:rPr lang="en-US" sz="1800" dirty="0">
                <a:cs typeface="Arial" charset="0"/>
              </a:rPr>
              <a:t>Genetic heritage, technology, biotechnology, information avant-garde systems in efficient management of natural hydrological resources</a:t>
            </a:r>
          </a:p>
          <a:p>
            <a:pPr marL="0">
              <a:spcBef>
                <a:spcPts val="0"/>
              </a:spcBef>
              <a:spcAft>
                <a:spcPts val="900"/>
              </a:spcAft>
              <a:buNone/>
            </a:pPr>
            <a:endParaRPr lang="en-US" sz="1600" dirty="0">
              <a:latin typeface="Arial" charset="0"/>
              <a:cs typeface="Arial" charset="0"/>
            </a:endParaRPr>
          </a:p>
          <a:p>
            <a:pPr marL="0">
              <a:spcBef>
                <a:spcPts val="0"/>
              </a:spcBef>
              <a:spcAft>
                <a:spcPts val="900"/>
              </a:spcAft>
              <a:buNone/>
            </a:pPr>
            <a:endParaRPr lang="en-US" sz="1600" dirty="0">
              <a:latin typeface="Arial" charset="0"/>
              <a:cs typeface="Arial" charset="0"/>
            </a:endParaRPr>
          </a:p>
          <a:p>
            <a:pPr marL="0">
              <a:spcBef>
                <a:spcPts val="0"/>
              </a:spcBef>
              <a:spcAft>
                <a:spcPts val="900"/>
              </a:spcAft>
              <a:buNone/>
            </a:pPr>
            <a:endParaRPr lang="en-US" sz="1600" dirty="0">
              <a:latin typeface="Arial" charset="0"/>
              <a:cs typeface="Arial" charset="0"/>
            </a:endParaRPr>
          </a:p>
        </p:txBody>
      </p:sp>
      <p:cxnSp>
        <p:nvCxnSpPr>
          <p:cNvPr id="19" name="3 Conector recto"/>
          <p:cNvCxnSpPr/>
          <p:nvPr/>
        </p:nvCxnSpPr>
        <p:spPr>
          <a:xfrm>
            <a:off x="322729" y="1196752"/>
            <a:ext cx="11540565" cy="0"/>
          </a:xfrm>
          <a:prstGeom prst="line">
            <a:avLst/>
          </a:prstGeom>
          <a:ln w="12700" cap="rnd" cmpd="sng">
            <a:solidFill>
              <a:srgbClr val="00B05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663403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1 Título"/>
          <p:cNvSpPr txBox="1">
            <a:spLocks/>
          </p:cNvSpPr>
          <p:nvPr/>
        </p:nvSpPr>
        <p:spPr>
          <a:xfrm>
            <a:off x="938306" y="345215"/>
            <a:ext cx="9076589" cy="648023"/>
          </a:xfrm>
          <a:prstGeom prst="rect">
            <a:avLst/>
          </a:prstGeom>
        </p:spPr>
        <p:txBody>
          <a:bodyPr anchor="ctr">
            <a:noAutofit/>
          </a:bodyPr>
          <a:lstStyle/>
          <a:p>
            <a:pPr>
              <a:defRPr/>
            </a:pPr>
            <a:r>
              <a:rPr lang="en-US" sz="2800" b="1" dirty="0">
                <a:solidFill>
                  <a:schemeClr val="tx1">
                    <a:lumMod val="95000"/>
                    <a:lumOff val="5000"/>
                  </a:schemeClr>
                </a:solidFill>
                <a:latin typeface="Duepuntozero"/>
                <a:ea typeface="+mj-ea"/>
                <a:cs typeface="Duepuntozero"/>
              </a:rPr>
              <a:t>Green-economy in Extremadura</a:t>
            </a:r>
            <a:endParaRPr lang="es-ES" sz="2800" dirty="0">
              <a:solidFill>
                <a:schemeClr val="tx1">
                  <a:lumMod val="95000"/>
                  <a:lumOff val="5000"/>
                </a:schemeClr>
              </a:solidFill>
              <a:latin typeface="Duepuntozero"/>
              <a:ea typeface="+mj-ea"/>
              <a:cs typeface="Duepuntozero"/>
            </a:endParaRPr>
          </a:p>
        </p:txBody>
      </p:sp>
      <p:pic>
        <p:nvPicPr>
          <p:cNvPr id="11" name="10 Imagen" descr="Fotolia_42909365_L.jpg"/>
          <p:cNvPicPr>
            <a:picLocks noChangeAspect="1"/>
          </p:cNvPicPr>
          <p:nvPr/>
        </p:nvPicPr>
        <p:blipFill rotWithShape="1">
          <a:blip r:embed="rId3" cstate="print"/>
          <a:srcRect l="14951" r="45217" b="232"/>
          <a:stretch/>
        </p:blipFill>
        <p:spPr>
          <a:xfrm flipH="1">
            <a:off x="-4" y="1196753"/>
            <a:ext cx="3106535" cy="5661247"/>
          </a:xfrm>
          <a:prstGeom prst="rect">
            <a:avLst/>
          </a:prstGeom>
        </p:spPr>
      </p:pic>
      <p:sp>
        <p:nvSpPr>
          <p:cNvPr id="8" name="1 Título"/>
          <p:cNvSpPr txBox="1">
            <a:spLocks/>
          </p:cNvSpPr>
          <p:nvPr/>
        </p:nvSpPr>
        <p:spPr>
          <a:xfrm>
            <a:off x="3368142" y="2251805"/>
            <a:ext cx="7838896" cy="504306"/>
          </a:xfrm>
          <a:prstGeom prst="rect">
            <a:avLst/>
          </a:prstGeom>
        </p:spPr>
        <p:txBody>
          <a:bodyPr vert="horz" lIns="91440" tIns="45720" rIns="91440" bIns="45720" rtlCol="0" anchor="b">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lvl="1">
              <a:spcBef>
                <a:spcPct val="0"/>
              </a:spcBef>
              <a:defRPr/>
            </a:pPr>
            <a:r>
              <a:rPr lang="es-ES" sz="2000" b="1" dirty="0"/>
              <a:t>Business </a:t>
            </a:r>
            <a:r>
              <a:rPr lang="es-ES" sz="2000" b="1" dirty="0" err="1"/>
              <a:t>Bio-Specialization</a:t>
            </a:r>
            <a:endParaRPr lang="es-ES" sz="2000" b="1" dirty="0"/>
          </a:p>
        </p:txBody>
      </p:sp>
      <p:sp>
        <p:nvSpPr>
          <p:cNvPr id="2" name="1 Rectángulo"/>
          <p:cNvSpPr/>
          <p:nvPr/>
        </p:nvSpPr>
        <p:spPr>
          <a:xfrm>
            <a:off x="3784267" y="2827869"/>
            <a:ext cx="7559074" cy="923330"/>
          </a:xfrm>
          <a:prstGeom prst="rect">
            <a:avLst/>
          </a:prstGeom>
        </p:spPr>
        <p:txBody>
          <a:bodyPr wrap="square">
            <a:spAutoFit/>
          </a:bodyPr>
          <a:lstStyle/>
          <a:p>
            <a:pPr indent="288000" defTabSz="144000">
              <a:buFont typeface="Arial" pitchFamily="34" charset="0"/>
              <a:buChar char="•"/>
            </a:pPr>
            <a:r>
              <a:rPr lang="en-US" b="1" dirty="0">
                <a:solidFill>
                  <a:srgbClr val="009933"/>
                </a:solidFill>
              </a:rPr>
              <a:t>62%</a:t>
            </a:r>
            <a:r>
              <a:rPr lang="en-US" dirty="0"/>
              <a:t> of </a:t>
            </a:r>
            <a:r>
              <a:rPr lang="en-US" dirty="0" err="1"/>
              <a:t>Extremaduras´s</a:t>
            </a:r>
            <a:r>
              <a:rPr lang="en-US" dirty="0"/>
              <a:t> productive sector belongs to </a:t>
            </a:r>
            <a:r>
              <a:rPr lang="en-US" b="1" dirty="0" err="1">
                <a:solidFill>
                  <a:srgbClr val="009933"/>
                </a:solidFill>
              </a:rPr>
              <a:t>Agri</a:t>
            </a:r>
            <a:r>
              <a:rPr lang="en-US" b="1" dirty="0">
                <a:solidFill>
                  <a:srgbClr val="009933"/>
                </a:solidFill>
              </a:rPr>
              <a:t>-Food Sector</a:t>
            </a:r>
            <a:endParaRPr lang="es-ES" b="1" dirty="0">
              <a:solidFill>
                <a:srgbClr val="009933"/>
              </a:solidFill>
            </a:endParaRPr>
          </a:p>
          <a:p>
            <a:pPr indent="288000" defTabSz="144000">
              <a:buFont typeface="Arial" pitchFamily="34" charset="0"/>
              <a:buChar char="•"/>
            </a:pPr>
            <a:r>
              <a:rPr lang="en-US" dirty="0"/>
              <a:t>Food exports account for 56.3% of Extremadura total exports, compared to 15.7% of Spain </a:t>
            </a:r>
            <a:endParaRPr lang="es-ES" dirty="0"/>
          </a:p>
        </p:txBody>
      </p:sp>
      <p:sp>
        <p:nvSpPr>
          <p:cNvPr id="3" name="2 Rectángulo"/>
          <p:cNvSpPr/>
          <p:nvPr/>
        </p:nvSpPr>
        <p:spPr>
          <a:xfrm>
            <a:off x="3436470" y="4077554"/>
            <a:ext cx="8577061" cy="400110"/>
          </a:xfrm>
          <a:prstGeom prst="rect">
            <a:avLst/>
          </a:prstGeom>
        </p:spPr>
        <p:txBody>
          <a:bodyPr wrap="square">
            <a:spAutoFit/>
          </a:bodyPr>
          <a:lstStyle/>
          <a:p>
            <a:pPr marL="0" lvl="1">
              <a:spcBef>
                <a:spcPct val="0"/>
              </a:spcBef>
              <a:defRPr/>
            </a:pPr>
            <a:r>
              <a:rPr lang="en-US" sz="2000" b="1" dirty="0"/>
              <a:t>Scientific and technological Bio-specialization; our scientific production</a:t>
            </a:r>
          </a:p>
        </p:txBody>
      </p:sp>
      <p:sp>
        <p:nvSpPr>
          <p:cNvPr id="12" name="11 Rectángulo"/>
          <p:cNvSpPr/>
          <p:nvPr/>
        </p:nvSpPr>
        <p:spPr>
          <a:xfrm>
            <a:off x="3806432" y="4554568"/>
            <a:ext cx="7934872" cy="646331"/>
          </a:xfrm>
          <a:prstGeom prst="rect">
            <a:avLst/>
          </a:prstGeom>
        </p:spPr>
        <p:txBody>
          <a:bodyPr wrap="square">
            <a:spAutoFit/>
          </a:bodyPr>
          <a:lstStyle/>
          <a:p>
            <a:pPr defTabSz="144000"/>
            <a:r>
              <a:rPr lang="en-US" b="1" dirty="0">
                <a:solidFill>
                  <a:srgbClr val="009933"/>
                </a:solidFill>
              </a:rPr>
              <a:t>70%</a:t>
            </a:r>
            <a:r>
              <a:rPr lang="en-US" dirty="0"/>
              <a:t> of our scientific production is oriented to </a:t>
            </a:r>
            <a:r>
              <a:rPr lang="en-US" b="1" dirty="0">
                <a:solidFill>
                  <a:srgbClr val="009933"/>
                </a:solidFill>
              </a:rPr>
              <a:t>Chemistry, Biochemistry, Biotechnology or </a:t>
            </a:r>
            <a:r>
              <a:rPr lang="en-US" b="1" dirty="0" err="1">
                <a:solidFill>
                  <a:srgbClr val="009933"/>
                </a:solidFill>
              </a:rPr>
              <a:t>Ecodesign</a:t>
            </a:r>
            <a:r>
              <a:rPr lang="en-US" dirty="0"/>
              <a:t>, and other sectors, all related to Bio-specialization</a:t>
            </a:r>
          </a:p>
        </p:txBody>
      </p:sp>
      <p:cxnSp>
        <p:nvCxnSpPr>
          <p:cNvPr id="13" name="3 Conector recto"/>
          <p:cNvCxnSpPr/>
          <p:nvPr/>
        </p:nvCxnSpPr>
        <p:spPr>
          <a:xfrm>
            <a:off x="322729" y="1196752"/>
            <a:ext cx="11540565" cy="0"/>
          </a:xfrm>
          <a:prstGeom prst="line">
            <a:avLst/>
          </a:prstGeom>
          <a:ln w="12700" cap="rnd" cmpd="sng">
            <a:solidFill>
              <a:srgbClr val="00B05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747721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15 CuadroTexto"/>
          <p:cNvSpPr txBox="1"/>
          <p:nvPr/>
        </p:nvSpPr>
        <p:spPr>
          <a:xfrm>
            <a:off x="919891" y="1754310"/>
            <a:ext cx="10165977" cy="1323439"/>
          </a:xfrm>
          <a:prstGeom prst="rect">
            <a:avLst/>
          </a:prstGeom>
          <a:noFill/>
        </p:spPr>
        <p:txBody>
          <a:bodyPr wrap="square" rtlCol="0">
            <a:spAutoFit/>
          </a:bodyPr>
          <a:lstStyle/>
          <a:p>
            <a:pPr indent="-285750" algn="just">
              <a:lnSpc>
                <a:spcPts val="2400"/>
              </a:lnSpc>
              <a:spcBef>
                <a:spcPts val="600"/>
              </a:spcBef>
              <a:spcAft>
                <a:spcPts val="600"/>
              </a:spcAft>
              <a:defRPr/>
            </a:pPr>
            <a:r>
              <a:rPr lang="es-ES" sz="1600" dirty="0">
                <a:latin typeface="Arial" pitchFamily="34" charset="0"/>
                <a:cs typeface="Arial" pitchFamily="34" charset="0"/>
              </a:rPr>
              <a:t>Extremadura i</a:t>
            </a:r>
            <a:r>
              <a:rPr lang="en-US" sz="1600" dirty="0">
                <a:latin typeface="Arial" pitchFamily="34" charset="0"/>
                <a:cs typeface="Arial" pitchFamily="34" charset="0"/>
              </a:rPr>
              <a:t>s strongly committed to </a:t>
            </a:r>
            <a:r>
              <a:rPr lang="en-US" sz="1600" b="1" dirty="0">
                <a:solidFill>
                  <a:srgbClr val="8FBA24"/>
                </a:solidFill>
                <a:latin typeface="Arial" pitchFamily="34" charset="0"/>
                <a:cs typeface="Arial" pitchFamily="34" charset="0"/>
              </a:rPr>
              <a:t>sustainable development and green growth</a:t>
            </a:r>
            <a:r>
              <a:rPr lang="en-US" sz="1600" dirty="0">
                <a:latin typeface="Arial" pitchFamily="34" charset="0"/>
                <a:cs typeface="Arial" pitchFamily="34" charset="0"/>
              </a:rPr>
              <a:t>, with a number of policies in place to promote a </a:t>
            </a:r>
            <a:r>
              <a:rPr lang="en-US" sz="1600" b="1" dirty="0">
                <a:solidFill>
                  <a:srgbClr val="8FBA24"/>
                </a:solidFill>
                <a:latin typeface="Arial" pitchFamily="34" charset="0"/>
                <a:cs typeface="Arial" pitchFamily="34" charset="0"/>
              </a:rPr>
              <a:t>knowledge-based economic model </a:t>
            </a:r>
            <a:r>
              <a:rPr lang="en-US" sz="1600" dirty="0">
                <a:latin typeface="Arial" pitchFamily="34" charset="0"/>
                <a:cs typeface="Arial" pitchFamily="34" charset="0"/>
              </a:rPr>
              <a:t>that respects the </a:t>
            </a:r>
            <a:r>
              <a:rPr lang="en-US" sz="1600" b="1" dirty="0">
                <a:solidFill>
                  <a:srgbClr val="8FBA24"/>
                </a:solidFill>
                <a:latin typeface="Arial" pitchFamily="34" charset="0"/>
                <a:cs typeface="Arial" pitchFamily="34" charset="0"/>
              </a:rPr>
              <a:t>environment</a:t>
            </a:r>
            <a:r>
              <a:rPr lang="en-US" sz="1600" dirty="0">
                <a:latin typeface="Arial" pitchFamily="34" charset="0"/>
                <a:cs typeface="Arial" pitchFamily="34" charset="0"/>
              </a:rPr>
              <a:t> and preserves its valuable </a:t>
            </a:r>
            <a:r>
              <a:rPr lang="en-US" sz="1600" b="1" dirty="0">
                <a:solidFill>
                  <a:srgbClr val="8FBA24"/>
                </a:solidFill>
                <a:latin typeface="Arial" pitchFamily="34" charset="0"/>
                <a:cs typeface="Arial" pitchFamily="34" charset="0"/>
              </a:rPr>
              <a:t>natural heritage</a:t>
            </a:r>
            <a:r>
              <a:rPr lang="en-US" sz="1600" dirty="0">
                <a:latin typeface="Arial" pitchFamily="34" charset="0"/>
                <a:cs typeface="Arial" pitchFamily="34" charset="0"/>
              </a:rPr>
              <a:t>, betting on the </a:t>
            </a:r>
            <a:r>
              <a:rPr lang="en-US" sz="1600" b="1" dirty="0">
                <a:latin typeface="Arial" pitchFamily="34" charset="0"/>
                <a:cs typeface="Arial" pitchFamily="34" charset="0"/>
              </a:rPr>
              <a:t>agro-food </a:t>
            </a:r>
            <a:r>
              <a:rPr lang="en-US" sz="1600" dirty="0">
                <a:latin typeface="Arial" pitchFamily="34" charset="0"/>
                <a:cs typeface="Arial" pitchFamily="34" charset="0"/>
              </a:rPr>
              <a:t>sector and the </a:t>
            </a:r>
            <a:r>
              <a:rPr lang="en-US" sz="1600" b="1" dirty="0">
                <a:latin typeface="Arial" pitchFamily="34" charset="0"/>
                <a:cs typeface="Arial" pitchFamily="34" charset="0"/>
              </a:rPr>
              <a:t>sustainable management of natural resource</a:t>
            </a:r>
            <a:r>
              <a:rPr lang="en-US" sz="1600" dirty="0">
                <a:latin typeface="Arial" pitchFamily="34" charset="0"/>
                <a:cs typeface="Arial" pitchFamily="34" charset="0"/>
              </a:rPr>
              <a:t>s as pillars of this model.</a:t>
            </a:r>
            <a:endParaRPr lang="es-ES" sz="1600" dirty="0">
              <a:latin typeface="Arial" pitchFamily="34" charset="0"/>
              <a:cs typeface="Arial" pitchFamily="34" charset="0"/>
            </a:endParaRPr>
          </a:p>
        </p:txBody>
      </p:sp>
      <p:pic>
        <p:nvPicPr>
          <p:cNvPr id="9" name="Picture 5"/>
          <p:cNvPicPr>
            <a:picLocks noChangeAspect="1" noChangeArrowheads="1"/>
          </p:cNvPicPr>
          <p:nvPr/>
        </p:nvPicPr>
        <p:blipFill>
          <a:blip r:embed="rId3" cstate="print"/>
          <a:srcRect l="63310" t="23200" r="27260" b="64200"/>
          <a:stretch>
            <a:fillRect/>
          </a:stretch>
        </p:blipFill>
        <p:spPr bwMode="auto">
          <a:xfrm>
            <a:off x="4886011" y="3387463"/>
            <a:ext cx="2233739" cy="957316"/>
          </a:xfrm>
          <a:prstGeom prst="rect">
            <a:avLst/>
          </a:prstGeom>
          <a:noFill/>
          <a:ln w="9525">
            <a:noFill/>
            <a:miter lim="800000"/>
            <a:headEnd/>
            <a:tailEnd/>
          </a:ln>
        </p:spPr>
      </p:pic>
      <p:sp>
        <p:nvSpPr>
          <p:cNvPr id="14" name="13 Rectángulo"/>
          <p:cNvSpPr/>
          <p:nvPr/>
        </p:nvSpPr>
        <p:spPr>
          <a:xfrm>
            <a:off x="6608818" y="4926088"/>
            <a:ext cx="1728192" cy="1015663"/>
          </a:xfrm>
          <a:prstGeom prst="rect">
            <a:avLst/>
          </a:prstGeom>
        </p:spPr>
        <p:txBody>
          <a:bodyPr wrap="square">
            <a:spAutoFit/>
          </a:bodyPr>
          <a:lstStyle/>
          <a:p>
            <a:r>
              <a:rPr lang="en-US" sz="2000" b="1" dirty="0">
                <a:latin typeface="Arial Rounded MT Bold" pitchFamily="34" charset="0"/>
                <a:cs typeface="Arial" pitchFamily="34" charset="0"/>
              </a:rPr>
              <a:t>Regional </a:t>
            </a:r>
            <a:r>
              <a:rPr lang="en-US" sz="2000" b="1" dirty="0" err="1">
                <a:latin typeface="Arial Rounded MT Bold" pitchFamily="34" charset="0"/>
                <a:cs typeface="Arial" pitchFamily="34" charset="0"/>
              </a:rPr>
              <a:t>Bioenergy</a:t>
            </a:r>
            <a:r>
              <a:rPr lang="en-US" sz="2000" b="1" dirty="0">
                <a:latin typeface="Arial Rounded MT Bold" pitchFamily="34" charset="0"/>
                <a:cs typeface="Arial" pitchFamily="34" charset="0"/>
              </a:rPr>
              <a:t> Plan</a:t>
            </a:r>
            <a:endParaRPr lang="es-ES" sz="2000" b="1" dirty="0">
              <a:latin typeface="Arial Rounded MT Bold" pitchFamily="34" charset="0"/>
              <a:cs typeface="Arial" pitchFamily="34" charset="0"/>
            </a:endParaRPr>
          </a:p>
        </p:txBody>
      </p:sp>
      <p:sp>
        <p:nvSpPr>
          <p:cNvPr id="15" name="14 Rectángulo"/>
          <p:cNvSpPr/>
          <p:nvPr/>
        </p:nvSpPr>
        <p:spPr>
          <a:xfrm>
            <a:off x="919891" y="4901645"/>
            <a:ext cx="2016223" cy="1015663"/>
          </a:xfrm>
          <a:prstGeom prst="rect">
            <a:avLst/>
          </a:prstGeom>
        </p:spPr>
        <p:txBody>
          <a:bodyPr wrap="square">
            <a:spAutoFit/>
          </a:bodyPr>
          <a:lstStyle/>
          <a:p>
            <a:r>
              <a:rPr lang="en-US" sz="2000" b="1" dirty="0">
                <a:latin typeface="Arial Rounded MT Bold" pitchFamily="34" charset="0"/>
                <a:cs typeface="Arial" pitchFamily="34" charset="0"/>
              </a:rPr>
              <a:t>Regional Rural Development Plan</a:t>
            </a:r>
            <a:endParaRPr lang="es-ES" sz="2000" b="1" dirty="0">
              <a:latin typeface="Arial Rounded MT Bold" pitchFamily="34" charset="0"/>
              <a:cs typeface="Arial" pitchFamily="34" charset="0"/>
            </a:endParaRPr>
          </a:p>
        </p:txBody>
      </p:sp>
      <p:pic>
        <p:nvPicPr>
          <p:cNvPr id="11" name="10 Imagen"/>
          <p:cNvPicPr/>
          <p:nvPr/>
        </p:nvPicPr>
        <p:blipFill>
          <a:blip r:embed="rId4" cstate="print">
            <a:extLst>
              <a:ext uri="{28A0092B-C50C-407E-A947-70E740481C1C}">
                <a14:useLocalDpi xmlns:a14="http://schemas.microsoft.com/office/drawing/2010/main" val="0"/>
              </a:ext>
            </a:extLst>
          </a:blip>
          <a:stretch>
            <a:fillRect/>
          </a:stretch>
        </p:blipFill>
        <p:spPr>
          <a:xfrm>
            <a:off x="8872568" y="4901645"/>
            <a:ext cx="2542484" cy="1001720"/>
          </a:xfrm>
          <a:prstGeom prst="rect">
            <a:avLst/>
          </a:prstGeom>
        </p:spPr>
      </p:pic>
      <p:pic>
        <p:nvPicPr>
          <p:cNvPr id="3" name="Imagen 2"/>
          <p:cNvPicPr>
            <a:picLocks noChangeAspect="1"/>
          </p:cNvPicPr>
          <p:nvPr/>
        </p:nvPicPr>
        <p:blipFill>
          <a:blip r:embed="rId5"/>
          <a:stretch>
            <a:fillRect/>
          </a:stretch>
        </p:blipFill>
        <p:spPr>
          <a:xfrm>
            <a:off x="1474876" y="3417425"/>
            <a:ext cx="2411781" cy="927354"/>
          </a:xfrm>
          <a:prstGeom prst="rect">
            <a:avLst/>
          </a:prstGeom>
        </p:spPr>
      </p:pic>
      <p:pic>
        <p:nvPicPr>
          <p:cNvPr id="4" name="Imagen 3"/>
          <p:cNvPicPr>
            <a:picLocks noChangeAspect="1"/>
          </p:cNvPicPr>
          <p:nvPr/>
        </p:nvPicPr>
        <p:blipFill>
          <a:blip r:embed="rId6"/>
          <a:stretch>
            <a:fillRect/>
          </a:stretch>
        </p:blipFill>
        <p:spPr>
          <a:xfrm>
            <a:off x="8095935" y="3200064"/>
            <a:ext cx="2047875" cy="1362075"/>
          </a:xfrm>
          <a:prstGeom prst="rect">
            <a:avLst/>
          </a:prstGeom>
        </p:spPr>
      </p:pic>
      <p:pic>
        <p:nvPicPr>
          <p:cNvPr id="5" name="Imagen 4"/>
          <p:cNvPicPr>
            <a:picLocks noChangeAspect="1"/>
          </p:cNvPicPr>
          <p:nvPr/>
        </p:nvPicPr>
        <p:blipFill>
          <a:blip r:embed="rId7"/>
          <a:stretch>
            <a:fillRect/>
          </a:stretch>
        </p:blipFill>
        <p:spPr>
          <a:xfrm>
            <a:off x="3532485" y="4657562"/>
            <a:ext cx="2287372" cy="1266683"/>
          </a:xfrm>
          <a:prstGeom prst="rect">
            <a:avLst/>
          </a:prstGeom>
        </p:spPr>
      </p:pic>
      <p:cxnSp>
        <p:nvCxnSpPr>
          <p:cNvPr id="12" name="3 Conector recto"/>
          <p:cNvCxnSpPr/>
          <p:nvPr/>
        </p:nvCxnSpPr>
        <p:spPr>
          <a:xfrm>
            <a:off x="322729" y="1196752"/>
            <a:ext cx="11540565" cy="0"/>
          </a:xfrm>
          <a:prstGeom prst="line">
            <a:avLst/>
          </a:prstGeom>
          <a:ln w="12700" cap="rnd" cmpd="sng">
            <a:solidFill>
              <a:srgbClr val="00B050"/>
            </a:solidFill>
          </a:ln>
        </p:spPr>
        <p:style>
          <a:lnRef idx="1">
            <a:schemeClr val="accent1"/>
          </a:lnRef>
          <a:fillRef idx="0">
            <a:schemeClr val="accent1"/>
          </a:fillRef>
          <a:effectRef idx="0">
            <a:schemeClr val="accent1"/>
          </a:effectRef>
          <a:fontRef idx="minor">
            <a:schemeClr val="tx1"/>
          </a:fontRef>
        </p:style>
      </p:cxnSp>
      <p:sp>
        <p:nvSpPr>
          <p:cNvPr id="13" name="CuadroTexto 12">
            <a:extLst>
              <a:ext uri="{FF2B5EF4-FFF2-40B4-BE49-F238E27FC236}">
                <a16:creationId xmlns:a16="http://schemas.microsoft.com/office/drawing/2014/main" id="{F94B838B-2CBE-4516-9081-3ABDE969FA3E}"/>
              </a:ext>
            </a:extLst>
          </p:cNvPr>
          <p:cNvSpPr txBox="1"/>
          <p:nvPr/>
        </p:nvSpPr>
        <p:spPr>
          <a:xfrm>
            <a:off x="706773" y="396540"/>
            <a:ext cx="6094602" cy="523220"/>
          </a:xfrm>
          <a:prstGeom prst="rect">
            <a:avLst/>
          </a:prstGeom>
          <a:noFill/>
        </p:spPr>
        <p:txBody>
          <a:bodyPr wrap="square">
            <a:spAutoFit/>
          </a:bodyPr>
          <a:lstStyle/>
          <a:p>
            <a:pPr>
              <a:defRPr/>
            </a:pPr>
            <a:r>
              <a:rPr lang="en-US" sz="2800" b="1" dirty="0">
                <a:solidFill>
                  <a:schemeClr val="tx1">
                    <a:lumMod val="95000"/>
                    <a:lumOff val="5000"/>
                  </a:schemeClr>
                </a:solidFill>
                <a:latin typeface="Duepuntozero"/>
                <a:ea typeface="+mj-ea"/>
                <a:cs typeface="Duepuntozero"/>
              </a:rPr>
              <a:t>Green-economy in Extremadura</a:t>
            </a:r>
            <a:endParaRPr lang="es-ES" sz="2800" dirty="0">
              <a:solidFill>
                <a:schemeClr val="tx1">
                  <a:lumMod val="95000"/>
                  <a:lumOff val="5000"/>
                </a:schemeClr>
              </a:solidFill>
              <a:latin typeface="Duepuntozero"/>
              <a:ea typeface="+mj-ea"/>
              <a:cs typeface="Duepuntozero"/>
            </a:endParaRPr>
          </a:p>
        </p:txBody>
      </p:sp>
    </p:spTree>
    <p:extLst>
      <p:ext uri="{BB962C8B-B14F-4D97-AF65-F5344CB8AC3E}">
        <p14:creationId xmlns:p14="http://schemas.microsoft.com/office/powerpoint/2010/main" val="5158305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1 Título"/>
          <p:cNvSpPr txBox="1">
            <a:spLocks/>
          </p:cNvSpPr>
          <p:nvPr/>
        </p:nvSpPr>
        <p:spPr>
          <a:xfrm>
            <a:off x="842527" y="1321265"/>
            <a:ext cx="10500968" cy="720080"/>
          </a:xfrm>
          <a:prstGeom prst="rect">
            <a:avLst/>
          </a:prstGeom>
        </p:spPr>
        <p:txBody>
          <a:bodyPr vert="horz" lIns="91440" tIns="45720" rIns="91440" bIns="45720" rtlCol="0" anchor="b">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defRPr/>
            </a:pPr>
            <a:r>
              <a:rPr lang="en-US" sz="2800" b="1" dirty="0">
                <a:solidFill>
                  <a:schemeClr val="tx1">
                    <a:lumMod val="95000"/>
                    <a:lumOff val="5000"/>
                  </a:schemeClr>
                </a:solidFill>
                <a:latin typeface="Duepuntozero"/>
                <a:ea typeface="+mn-ea"/>
                <a:cs typeface="Duepuntozero"/>
              </a:rPr>
              <a:t>We have the tools, institutions and assets to develop our </a:t>
            </a:r>
            <a:r>
              <a:rPr lang="en-US" sz="2800" b="1" dirty="0">
                <a:latin typeface="Duepuntozero"/>
                <a:ea typeface="+mn-ea"/>
                <a:cs typeface="Duepuntozero"/>
              </a:rPr>
              <a:t>expertise</a:t>
            </a:r>
            <a:endParaRPr lang="en-GB" sz="2800" b="1" dirty="0">
              <a:latin typeface="Duepuntozero"/>
              <a:ea typeface="+mn-ea"/>
              <a:cs typeface="Duepuntozero"/>
            </a:endParaRPr>
          </a:p>
        </p:txBody>
      </p:sp>
      <p:pic>
        <p:nvPicPr>
          <p:cNvPr id="2050" name="Picture 2" descr="logoAvante 01">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05513" y="-6286500"/>
            <a:ext cx="1714500" cy="762000"/>
          </a:xfrm>
          <a:prstGeom prst="rect">
            <a:avLst/>
          </a:prstGeom>
          <a:noFill/>
          <a:extLst>
            <a:ext uri="{909E8E84-426E-40DD-AFC4-6F175D3DCCD1}">
              <a14:hiddenFill xmlns:a14="http://schemas.microsoft.com/office/drawing/2010/main">
                <a:solidFill>
                  <a:srgbClr val="FFFFFF"/>
                </a:solidFill>
              </a14:hiddenFill>
            </a:ext>
          </a:extLst>
        </p:spPr>
      </p:pic>
      <p:sp>
        <p:nvSpPr>
          <p:cNvPr id="44" name="1 Título"/>
          <p:cNvSpPr txBox="1">
            <a:spLocks/>
          </p:cNvSpPr>
          <p:nvPr/>
        </p:nvSpPr>
        <p:spPr>
          <a:xfrm>
            <a:off x="516026" y="251429"/>
            <a:ext cx="11119504" cy="648072"/>
          </a:xfrm>
          <a:prstGeom prst="rect">
            <a:avLst/>
          </a:prstGeom>
        </p:spPr>
        <p:txBody>
          <a:bodyPr vert="horz" lIns="91440" tIns="45720" rIns="91440" bIns="45720" rtlCol="0" anchor="b">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200" b="1" dirty="0">
                <a:latin typeface="Duepuntozero"/>
              </a:rPr>
              <a:t>Extremadura Science, Technology and Innovation System (</a:t>
            </a:r>
            <a:r>
              <a:rPr lang="en-GB" sz="3200" b="1" dirty="0">
                <a:latin typeface="Duepuntozero"/>
              </a:rPr>
              <a:t>SECTI)</a:t>
            </a:r>
            <a:endParaRPr lang="en-US" sz="2800" dirty="0"/>
          </a:p>
        </p:txBody>
      </p:sp>
      <p:pic>
        <p:nvPicPr>
          <p:cNvPr id="2" name="Imagen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49586" y="2165858"/>
            <a:ext cx="9373379" cy="4574209"/>
          </a:xfrm>
          <a:prstGeom prst="rect">
            <a:avLst/>
          </a:prstGeom>
        </p:spPr>
      </p:pic>
      <p:cxnSp>
        <p:nvCxnSpPr>
          <p:cNvPr id="7" name="3 Conector recto"/>
          <p:cNvCxnSpPr/>
          <p:nvPr/>
        </p:nvCxnSpPr>
        <p:spPr>
          <a:xfrm>
            <a:off x="322729" y="1196752"/>
            <a:ext cx="11540565" cy="0"/>
          </a:xfrm>
          <a:prstGeom prst="line">
            <a:avLst/>
          </a:prstGeom>
          <a:ln w="12700" cap="rnd" cmpd="sng">
            <a:solidFill>
              <a:srgbClr val="00B05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769787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1 Título"/>
          <p:cNvSpPr txBox="1">
            <a:spLocks/>
          </p:cNvSpPr>
          <p:nvPr/>
        </p:nvSpPr>
        <p:spPr>
          <a:xfrm>
            <a:off x="842527" y="1321265"/>
            <a:ext cx="10500968" cy="720080"/>
          </a:xfrm>
          <a:prstGeom prst="rect">
            <a:avLst/>
          </a:prstGeom>
        </p:spPr>
        <p:txBody>
          <a:bodyPr vert="horz" lIns="91440" tIns="45720" rIns="91440" bIns="45720" rtlCol="0" anchor="b">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defRPr/>
            </a:pPr>
            <a:r>
              <a:rPr lang="en-US" sz="2800" b="1" dirty="0">
                <a:solidFill>
                  <a:schemeClr val="tx1">
                    <a:lumMod val="95000"/>
                    <a:lumOff val="5000"/>
                  </a:schemeClr>
                </a:solidFill>
                <a:latin typeface="Duepuntozero"/>
                <a:ea typeface="+mn-ea"/>
                <a:cs typeface="Duepuntozero"/>
              </a:rPr>
              <a:t>University Research Institutes</a:t>
            </a:r>
            <a:endParaRPr lang="en-GB" sz="2800" b="1" dirty="0">
              <a:latin typeface="Duepuntozero"/>
              <a:ea typeface="+mn-ea"/>
              <a:cs typeface="Duepuntozero"/>
            </a:endParaRPr>
          </a:p>
        </p:txBody>
      </p:sp>
      <p:pic>
        <p:nvPicPr>
          <p:cNvPr id="2050" name="Picture 2" descr="logoAvante 01">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05513" y="-6286500"/>
            <a:ext cx="1714500" cy="762000"/>
          </a:xfrm>
          <a:prstGeom prst="rect">
            <a:avLst/>
          </a:prstGeom>
          <a:noFill/>
          <a:extLst>
            <a:ext uri="{909E8E84-426E-40DD-AFC4-6F175D3DCCD1}">
              <a14:hiddenFill xmlns:a14="http://schemas.microsoft.com/office/drawing/2010/main">
                <a:solidFill>
                  <a:srgbClr val="FFFFFF"/>
                </a:solidFill>
              </a14:hiddenFill>
            </a:ext>
          </a:extLst>
        </p:spPr>
      </p:pic>
      <p:sp>
        <p:nvSpPr>
          <p:cNvPr id="44" name="1 Título"/>
          <p:cNvSpPr txBox="1">
            <a:spLocks/>
          </p:cNvSpPr>
          <p:nvPr/>
        </p:nvSpPr>
        <p:spPr>
          <a:xfrm>
            <a:off x="516026" y="251429"/>
            <a:ext cx="9978602" cy="648072"/>
          </a:xfrm>
          <a:prstGeom prst="rect">
            <a:avLst/>
          </a:prstGeom>
        </p:spPr>
        <p:txBody>
          <a:bodyPr vert="horz" lIns="91440" tIns="45720" rIns="91440" bIns="45720" rtlCol="0" anchor="b">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2400" b="1" dirty="0">
                <a:latin typeface="Duepuntozero"/>
              </a:rPr>
              <a:t>University of Extremadura</a:t>
            </a:r>
            <a:endParaRPr lang="en-US" sz="2800" dirty="0"/>
          </a:p>
        </p:txBody>
      </p:sp>
      <p:cxnSp>
        <p:nvCxnSpPr>
          <p:cNvPr id="7" name="3 Conector recto"/>
          <p:cNvCxnSpPr/>
          <p:nvPr/>
        </p:nvCxnSpPr>
        <p:spPr>
          <a:xfrm>
            <a:off x="322729" y="1196752"/>
            <a:ext cx="11540565" cy="0"/>
          </a:xfrm>
          <a:prstGeom prst="line">
            <a:avLst/>
          </a:prstGeom>
          <a:ln w="12700" cap="rnd" cmpd="sng">
            <a:solidFill>
              <a:srgbClr val="00B050"/>
            </a:solidFill>
          </a:ln>
        </p:spPr>
        <p:style>
          <a:lnRef idx="1">
            <a:schemeClr val="accent1"/>
          </a:lnRef>
          <a:fillRef idx="0">
            <a:schemeClr val="accent1"/>
          </a:fillRef>
          <a:effectRef idx="0">
            <a:schemeClr val="accent1"/>
          </a:effectRef>
          <a:fontRef idx="minor">
            <a:schemeClr val="tx1"/>
          </a:fontRef>
        </p:style>
      </p:cxnSp>
      <p:pic>
        <p:nvPicPr>
          <p:cNvPr id="9" name="9 Imagen" descr="logo UEx.png">
            <a:extLst>
              <a:ext uri="{FF2B5EF4-FFF2-40B4-BE49-F238E27FC236}">
                <a16:creationId xmlns:a16="http://schemas.microsoft.com/office/drawing/2014/main" id="{E0A91837-A06A-4184-897C-FBF7F1F0530B}"/>
              </a:ext>
            </a:extLst>
          </p:cNvPr>
          <p:cNvPicPr>
            <a:picLocks noChangeAspect="1"/>
          </p:cNvPicPr>
          <p:nvPr/>
        </p:nvPicPr>
        <p:blipFill>
          <a:blip r:embed="rId5" cstate="print"/>
          <a:srcRect l="10004" r="19564"/>
          <a:stretch>
            <a:fillRect/>
          </a:stretch>
        </p:blipFill>
        <p:spPr>
          <a:xfrm>
            <a:off x="10638461" y="89576"/>
            <a:ext cx="779802" cy="1101657"/>
          </a:xfrm>
          <a:prstGeom prst="rect">
            <a:avLst/>
          </a:prstGeom>
        </p:spPr>
      </p:pic>
      <p:sp>
        <p:nvSpPr>
          <p:cNvPr id="12" name="3 Rectángulo">
            <a:extLst>
              <a:ext uri="{FF2B5EF4-FFF2-40B4-BE49-F238E27FC236}">
                <a16:creationId xmlns:a16="http://schemas.microsoft.com/office/drawing/2014/main" id="{47099CE5-F65B-4AA1-BF4A-0C09F203F06D}"/>
              </a:ext>
            </a:extLst>
          </p:cNvPr>
          <p:cNvSpPr/>
          <p:nvPr/>
        </p:nvSpPr>
        <p:spPr>
          <a:xfrm>
            <a:off x="842527" y="2320190"/>
            <a:ext cx="8905480" cy="3231654"/>
          </a:xfrm>
          <a:prstGeom prst="rect">
            <a:avLst/>
          </a:prstGeom>
        </p:spPr>
        <p:txBody>
          <a:bodyPr wrap="square">
            <a:spAutoFit/>
          </a:bodyPr>
          <a:lstStyle/>
          <a:p>
            <a:pPr marL="285750" indent="-285750">
              <a:buFont typeface="Arial" panose="020B0604020202020204" pitchFamily="34" charset="0"/>
              <a:buChar char="•"/>
            </a:pPr>
            <a:r>
              <a:rPr lang="es-ES" sz="2000" b="1" dirty="0" err="1">
                <a:solidFill>
                  <a:srgbClr val="008000"/>
                </a:solidFill>
              </a:rPr>
              <a:t>Indehesa</a:t>
            </a:r>
            <a:r>
              <a:rPr lang="es-ES" b="1" dirty="0">
                <a:solidFill>
                  <a:srgbClr val="008000"/>
                </a:solidFill>
              </a:rPr>
              <a:t>:  </a:t>
            </a:r>
            <a:r>
              <a:rPr lang="en-US" dirty="0"/>
              <a:t>basic and applied research in the field of operation, management, valorization and conservation of multiple-use agroforestry systems and especially the </a:t>
            </a:r>
            <a:r>
              <a:rPr lang="en-US" dirty="0" err="1"/>
              <a:t>Dehesa</a:t>
            </a:r>
            <a:r>
              <a:rPr lang="en-US" dirty="0"/>
              <a:t> due to its relevance for scientific knowledge and social welfare, as the most extensive agroforestry system in Europe</a:t>
            </a:r>
          </a:p>
          <a:p>
            <a:pPr marL="285750" indent="-285750">
              <a:buFont typeface="Arial" panose="020B0604020202020204" pitchFamily="34" charset="0"/>
              <a:buChar char="•"/>
            </a:pPr>
            <a:endParaRPr lang="en-US" b="1" dirty="0">
              <a:solidFill>
                <a:srgbClr val="008000"/>
              </a:solidFill>
            </a:endParaRPr>
          </a:p>
          <a:p>
            <a:pPr marL="285750" indent="-285750">
              <a:buFont typeface="Arial" panose="020B0604020202020204" pitchFamily="34" charset="0"/>
              <a:buChar char="•"/>
            </a:pPr>
            <a:r>
              <a:rPr lang="en-US" sz="2000" b="1" dirty="0" err="1">
                <a:solidFill>
                  <a:srgbClr val="008000"/>
                </a:solidFill>
              </a:rPr>
              <a:t>Inura</a:t>
            </a:r>
            <a:r>
              <a:rPr lang="en-US" b="1" dirty="0">
                <a:solidFill>
                  <a:srgbClr val="008000"/>
                </a:solidFill>
              </a:rPr>
              <a:t>: </a:t>
            </a:r>
            <a:r>
              <a:rPr lang="en-US" dirty="0"/>
              <a:t>improvement of the quality of agricultural products, acting from the use of natural resources, processing, conservation and/or commercial life to the production of high quality, safe and environmentally friendly agri-food products.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sz="2000" b="1" dirty="0" err="1">
                <a:solidFill>
                  <a:srgbClr val="008000"/>
                </a:solidFill>
              </a:rPr>
              <a:t>Iprocar</a:t>
            </a:r>
            <a:r>
              <a:rPr lang="en-US" b="1" dirty="0">
                <a:solidFill>
                  <a:srgbClr val="008000"/>
                </a:solidFill>
              </a:rPr>
              <a:t>: </a:t>
            </a:r>
            <a:r>
              <a:rPr lang="en-US" dirty="0"/>
              <a:t> promote scientific and technical research on the quality of meat and meat products. </a:t>
            </a:r>
          </a:p>
        </p:txBody>
      </p:sp>
      <p:pic>
        <p:nvPicPr>
          <p:cNvPr id="2054" name="Picture 6">
            <a:extLst>
              <a:ext uri="{FF2B5EF4-FFF2-40B4-BE49-F238E27FC236}">
                <a16:creationId xmlns:a16="http://schemas.microsoft.com/office/drawing/2014/main" id="{A99D7371-706F-4D75-8EB4-E250A0D6645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748007" y="1760139"/>
            <a:ext cx="1983644" cy="1243084"/>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a:extLst>
              <a:ext uri="{FF2B5EF4-FFF2-40B4-BE49-F238E27FC236}">
                <a16:creationId xmlns:a16="http://schemas.microsoft.com/office/drawing/2014/main" id="{B39AE187-0060-43BB-8DF3-46DD4CDF01B0}"/>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6626" r="57268" b="33934"/>
          <a:stretch/>
        </p:blipFill>
        <p:spPr bwMode="auto">
          <a:xfrm>
            <a:off x="9904148" y="4969045"/>
            <a:ext cx="1696243" cy="769025"/>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Innovación y Formación del Profesorado - feriasteam">
            <a:extLst>
              <a:ext uri="{FF2B5EF4-FFF2-40B4-BE49-F238E27FC236}">
                <a16:creationId xmlns:a16="http://schemas.microsoft.com/office/drawing/2014/main" id="{30D6549C-4A78-4CF1-A711-4AD294276AA9}"/>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195879" y="3098285"/>
            <a:ext cx="1282227" cy="15687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75762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1 Título"/>
          <p:cNvSpPr txBox="1">
            <a:spLocks/>
          </p:cNvSpPr>
          <p:nvPr/>
        </p:nvSpPr>
        <p:spPr>
          <a:xfrm>
            <a:off x="842527" y="1044352"/>
            <a:ext cx="10500968" cy="720080"/>
          </a:xfrm>
          <a:prstGeom prst="rect">
            <a:avLst/>
          </a:prstGeom>
        </p:spPr>
        <p:txBody>
          <a:bodyPr vert="horz" lIns="91440" tIns="45720" rIns="91440" bIns="45720" rtlCol="0" anchor="b">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defRPr/>
            </a:pPr>
            <a:r>
              <a:rPr lang="en-US" sz="2800" b="1" dirty="0">
                <a:solidFill>
                  <a:schemeClr val="tx1">
                    <a:lumMod val="95000"/>
                    <a:lumOff val="5000"/>
                  </a:schemeClr>
                </a:solidFill>
                <a:latin typeface="Duepuntozero"/>
                <a:ea typeface="+mn-ea"/>
                <a:cs typeface="Duepuntozero"/>
              </a:rPr>
              <a:t>Some strategic research and innovation lines:</a:t>
            </a:r>
            <a:endParaRPr lang="en-GB" sz="2800" b="1" dirty="0">
              <a:latin typeface="Duepuntozero"/>
              <a:ea typeface="+mn-ea"/>
              <a:cs typeface="Duepuntozero"/>
            </a:endParaRPr>
          </a:p>
        </p:txBody>
      </p:sp>
      <p:pic>
        <p:nvPicPr>
          <p:cNvPr id="2050" name="Picture 2" descr="logoAvante 01">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05513" y="-6286500"/>
            <a:ext cx="1714500" cy="762000"/>
          </a:xfrm>
          <a:prstGeom prst="rect">
            <a:avLst/>
          </a:prstGeom>
          <a:noFill/>
          <a:extLst>
            <a:ext uri="{909E8E84-426E-40DD-AFC4-6F175D3DCCD1}">
              <a14:hiddenFill xmlns:a14="http://schemas.microsoft.com/office/drawing/2010/main">
                <a:solidFill>
                  <a:srgbClr val="FFFFFF"/>
                </a:solidFill>
              </a14:hiddenFill>
            </a:ext>
          </a:extLst>
        </p:spPr>
      </p:pic>
      <p:sp>
        <p:nvSpPr>
          <p:cNvPr id="44" name="1 Título"/>
          <p:cNvSpPr txBox="1">
            <a:spLocks/>
          </p:cNvSpPr>
          <p:nvPr/>
        </p:nvSpPr>
        <p:spPr>
          <a:xfrm>
            <a:off x="516026" y="251429"/>
            <a:ext cx="9978602" cy="648072"/>
          </a:xfrm>
          <a:prstGeom prst="rect">
            <a:avLst/>
          </a:prstGeom>
        </p:spPr>
        <p:txBody>
          <a:bodyPr vert="horz" lIns="91440" tIns="45720" rIns="91440" bIns="45720" rtlCol="0" anchor="b">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2400" b="1" dirty="0">
                <a:latin typeface="Duepuntozero"/>
              </a:rPr>
              <a:t>Centre for Scientific and Technological Research of Extremadura </a:t>
            </a:r>
            <a:r>
              <a:rPr lang="en-GB" sz="2800" b="1" dirty="0">
                <a:latin typeface="Duepuntozero"/>
              </a:rPr>
              <a:t>(CICYTEX)</a:t>
            </a:r>
            <a:endParaRPr lang="en-US" sz="2800" dirty="0"/>
          </a:p>
        </p:txBody>
      </p:sp>
      <p:cxnSp>
        <p:nvCxnSpPr>
          <p:cNvPr id="7" name="3 Conector recto"/>
          <p:cNvCxnSpPr/>
          <p:nvPr/>
        </p:nvCxnSpPr>
        <p:spPr>
          <a:xfrm>
            <a:off x="322729" y="1196752"/>
            <a:ext cx="11540565" cy="0"/>
          </a:xfrm>
          <a:prstGeom prst="line">
            <a:avLst/>
          </a:prstGeom>
          <a:ln w="12700" cap="rnd" cmpd="sng">
            <a:solidFill>
              <a:srgbClr val="00B050"/>
            </a:solidFill>
          </a:ln>
        </p:spPr>
        <p:style>
          <a:lnRef idx="1">
            <a:schemeClr val="accent1"/>
          </a:lnRef>
          <a:fillRef idx="0">
            <a:schemeClr val="accent1"/>
          </a:fillRef>
          <a:effectRef idx="0">
            <a:schemeClr val="accent1"/>
          </a:effectRef>
          <a:fontRef idx="minor">
            <a:schemeClr val="tx1"/>
          </a:fontRef>
        </p:style>
      </p:cxnSp>
      <p:pic>
        <p:nvPicPr>
          <p:cNvPr id="8" name="13 Imagen" descr="logo-vector-cicytex.jpg">
            <a:extLst>
              <a:ext uri="{FF2B5EF4-FFF2-40B4-BE49-F238E27FC236}">
                <a16:creationId xmlns:a16="http://schemas.microsoft.com/office/drawing/2014/main" id="{7C6E085B-04DE-440D-9985-4B2F7B1F4FFC}"/>
              </a:ext>
            </a:extLst>
          </p:cNvPr>
          <p:cNvPicPr>
            <a:picLocks noChangeAspect="1"/>
          </p:cNvPicPr>
          <p:nvPr/>
        </p:nvPicPr>
        <p:blipFill>
          <a:blip r:embed="rId5" cstate="print"/>
          <a:srcRect l="26600" t="4607" r="26600"/>
          <a:stretch>
            <a:fillRect/>
          </a:stretch>
        </p:blipFill>
        <p:spPr>
          <a:xfrm>
            <a:off x="10602997" y="85848"/>
            <a:ext cx="1072977" cy="1071834"/>
          </a:xfrm>
          <a:prstGeom prst="rect">
            <a:avLst/>
          </a:prstGeom>
        </p:spPr>
      </p:pic>
      <p:sp>
        <p:nvSpPr>
          <p:cNvPr id="10" name="3 Rectángulo">
            <a:extLst>
              <a:ext uri="{FF2B5EF4-FFF2-40B4-BE49-F238E27FC236}">
                <a16:creationId xmlns:a16="http://schemas.microsoft.com/office/drawing/2014/main" id="{B0D61F7B-65C9-45E4-A38C-6913DE12D70C}"/>
              </a:ext>
            </a:extLst>
          </p:cNvPr>
          <p:cNvSpPr/>
          <p:nvPr/>
        </p:nvSpPr>
        <p:spPr>
          <a:xfrm>
            <a:off x="485779" y="1901907"/>
            <a:ext cx="8905480" cy="4801314"/>
          </a:xfrm>
          <a:prstGeom prst="rect">
            <a:avLst/>
          </a:prstGeom>
        </p:spPr>
        <p:txBody>
          <a:bodyPr wrap="square">
            <a:spAutoFit/>
          </a:bodyPr>
          <a:lstStyle/>
          <a:p>
            <a:pPr marL="285750" indent="-285750">
              <a:buFont typeface="Arial" panose="020B0604020202020204" pitchFamily="34" charset="0"/>
              <a:buChar char="•"/>
            </a:pPr>
            <a:r>
              <a:rPr lang="en-US" b="1" dirty="0">
                <a:solidFill>
                  <a:srgbClr val="008000"/>
                </a:solidFill>
              </a:rPr>
              <a:t>Agriculture: </a:t>
            </a:r>
            <a:r>
              <a:rPr lang="es-ES" sz="1800" dirty="0" err="1">
                <a:effectLst/>
                <a:latin typeface="Calibri" panose="020F0502020204030204" pitchFamily="34" charset="0"/>
                <a:ea typeface="Calibri" panose="020F0502020204030204" pitchFamily="34" charset="0"/>
                <a:cs typeface="Times New Roman" panose="02020603050405020304" pitchFamily="18" charset="0"/>
              </a:rPr>
              <a:t>adaptation</a:t>
            </a:r>
            <a:r>
              <a:rPr lang="es-ES" sz="1800" dirty="0">
                <a:effectLst/>
                <a:latin typeface="Calibri" panose="020F0502020204030204" pitchFamily="34" charset="0"/>
                <a:ea typeface="Calibri" panose="020F0502020204030204" pitchFamily="34" charset="0"/>
                <a:cs typeface="Times New Roman" panose="02020603050405020304" pitchFamily="18" charset="0"/>
              </a:rPr>
              <a:t> and </a:t>
            </a:r>
            <a:r>
              <a:rPr lang="es-ES" sz="1800" dirty="0" err="1">
                <a:effectLst/>
                <a:latin typeface="Calibri" panose="020F0502020204030204" pitchFamily="34" charset="0"/>
                <a:ea typeface="Calibri" panose="020F0502020204030204" pitchFamily="34" charset="0"/>
                <a:cs typeface="Times New Roman" panose="02020603050405020304" pitchFamily="18" charset="0"/>
              </a:rPr>
              <a:t>mitigation</a:t>
            </a:r>
            <a:r>
              <a:rPr lang="es-ES" sz="1800" dirty="0">
                <a:effectLst/>
                <a:latin typeface="Calibri" panose="020F0502020204030204" pitchFamily="34" charset="0"/>
                <a:ea typeface="Calibri" panose="020F0502020204030204" pitchFamily="34" charset="0"/>
                <a:cs typeface="Times New Roman" panose="02020603050405020304" pitchFamily="18" charset="0"/>
              </a:rPr>
              <a:t> </a:t>
            </a:r>
            <a:r>
              <a:rPr lang="es-ES" sz="1800" dirty="0" err="1">
                <a:effectLst/>
                <a:latin typeface="Calibri" panose="020F0502020204030204" pitchFamily="34" charset="0"/>
                <a:ea typeface="Calibri" panose="020F0502020204030204" pitchFamily="34" charset="0"/>
                <a:cs typeface="Times New Roman" panose="02020603050405020304" pitchFamily="18" charset="0"/>
              </a:rPr>
              <a:t>of</a:t>
            </a:r>
            <a:r>
              <a:rPr lang="es-ES" sz="1800" dirty="0">
                <a:effectLst/>
                <a:latin typeface="Calibri" panose="020F0502020204030204" pitchFamily="34" charset="0"/>
                <a:ea typeface="Calibri" panose="020F0502020204030204" pitchFamily="34" charset="0"/>
                <a:cs typeface="Times New Roman" panose="02020603050405020304" pitchFamily="18" charset="0"/>
              </a:rPr>
              <a:t> </a:t>
            </a:r>
            <a:r>
              <a:rPr lang="es-ES" sz="1800" dirty="0" err="1">
                <a:effectLst/>
                <a:latin typeface="Calibri" panose="020F0502020204030204" pitchFamily="34" charset="0"/>
                <a:ea typeface="Calibri" panose="020F0502020204030204" pitchFamily="34" charset="0"/>
                <a:cs typeface="Times New Roman" panose="02020603050405020304" pitchFamily="18" charset="0"/>
              </a:rPr>
              <a:t>agriculture</a:t>
            </a:r>
            <a:r>
              <a:rPr lang="es-ES" sz="1800" dirty="0">
                <a:effectLst/>
                <a:latin typeface="Calibri" panose="020F0502020204030204" pitchFamily="34" charset="0"/>
                <a:ea typeface="Calibri" panose="020F0502020204030204" pitchFamily="34" charset="0"/>
                <a:cs typeface="Times New Roman" panose="02020603050405020304" pitchFamily="18" charset="0"/>
              </a:rPr>
              <a:t> in </a:t>
            </a:r>
            <a:r>
              <a:rPr lang="es-ES" sz="1800" dirty="0" err="1">
                <a:effectLst/>
                <a:latin typeface="Calibri" panose="020F0502020204030204" pitchFamily="34" charset="0"/>
                <a:ea typeface="Calibri" panose="020F0502020204030204" pitchFamily="34" charset="0"/>
                <a:cs typeface="Times New Roman" panose="02020603050405020304" pitchFamily="18" charset="0"/>
              </a:rPr>
              <a:t>climate</a:t>
            </a:r>
            <a:r>
              <a:rPr lang="es-ES" sz="1800" dirty="0">
                <a:effectLst/>
                <a:latin typeface="Calibri" panose="020F0502020204030204" pitchFamily="34" charset="0"/>
                <a:ea typeface="Calibri" panose="020F0502020204030204" pitchFamily="34" charset="0"/>
                <a:cs typeface="Times New Roman" panose="02020603050405020304" pitchFamily="18" charset="0"/>
              </a:rPr>
              <a:t> </a:t>
            </a:r>
            <a:r>
              <a:rPr lang="es-ES" sz="1800" dirty="0" err="1">
                <a:effectLst/>
                <a:latin typeface="Calibri" panose="020F0502020204030204" pitchFamily="34" charset="0"/>
                <a:ea typeface="Calibri" panose="020F0502020204030204" pitchFamily="34" charset="0"/>
                <a:cs typeface="Times New Roman" panose="02020603050405020304" pitchFamily="18" charset="0"/>
              </a:rPr>
              <a:t>change</a:t>
            </a:r>
            <a:r>
              <a:rPr lang="es-ES" sz="1800" dirty="0">
                <a:effectLst/>
                <a:latin typeface="Calibri" panose="020F0502020204030204" pitchFamily="34" charset="0"/>
                <a:ea typeface="Calibri" panose="020F0502020204030204" pitchFamily="34" charset="0"/>
                <a:cs typeface="Times New Roman" panose="02020603050405020304" pitchFamily="18" charset="0"/>
              </a:rPr>
              <a:t>, </a:t>
            </a:r>
            <a:r>
              <a:rPr lang="es-ES" sz="1800" dirty="0" err="1">
                <a:effectLst/>
                <a:latin typeface="Calibri" panose="020F0502020204030204" pitchFamily="34" charset="0"/>
                <a:ea typeface="Calibri" panose="020F0502020204030204" pitchFamily="34" charset="0"/>
                <a:cs typeface="Times New Roman" panose="02020603050405020304" pitchFamily="18" charset="0"/>
              </a:rPr>
              <a:t>biodiversity</a:t>
            </a:r>
            <a:r>
              <a:rPr lang="es-ES" sz="1800" dirty="0">
                <a:effectLst/>
                <a:latin typeface="Calibri" panose="020F0502020204030204" pitchFamily="34" charset="0"/>
                <a:ea typeface="Calibri" panose="020F0502020204030204" pitchFamily="34" charset="0"/>
                <a:cs typeface="Times New Roman" panose="02020603050405020304" pitchFamily="18" charset="0"/>
              </a:rPr>
              <a:t> </a:t>
            </a:r>
            <a:r>
              <a:rPr lang="es-ES" sz="1800" dirty="0" err="1">
                <a:effectLst/>
                <a:latin typeface="Calibri" panose="020F0502020204030204" pitchFamily="34" charset="0"/>
                <a:ea typeface="Calibri" panose="020F0502020204030204" pitchFamily="34" charset="0"/>
                <a:cs typeface="Times New Roman" panose="02020603050405020304" pitchFamily="18" charset="0"/>
              </a:rPr>
              <a:t>of</a:t>
            </a:r>
            <a:r>
              <a:rPr lang="es-ES" sz="1800" dirty="0">
                <a:effectLst/>
                <a:latin typeface="Calibri" panose="020F0502020204030204" pitchFamily="34" charset="0"/>
                <a:ea typeface="Calibri" panose="020F0502020204030204" pitchFamily="34" charset="0"/>
                <a:cs typeface="Times New Roman" panose="02020603050405020304" pitchFamily="18" charset="0"/>
              </a:rPr>
              <a:t> </a:t>
            </a:r>
            <a:r>
              <a:rPr lang="es-ES" sz="1800" dirty="0" err="1">
                <a:effectLst/>
                <a:latin typeface="Calibri" panose="020F0502020204030204" pitchFamily="34" charset="0"/>
                <a:ea typeface="Calibri" panose="020F0502020204030204" pitchFamily="34" charset="0"/>
                <a:cs typeface="Times New Roman" panose="02020603050405020304" pitchFamily="18" charset="0"/>
              </a:rPr>
              <a:t>agricultural</a:t>
            </a:r>
            <a:r>
              <a:rPr lang="es-ES" sz="1800" dirty="0">
                <a:effectLst/>
                <a:latin typeface="Calibri" panose="020F0502020204030204" pitchFamily="34" charset="0"/>
                <a:ea typeface="Calibri" panose="020F0502020204030204" pitchFamily="34" charset="0"/>
                <a:cs typeface="Times New Roman" panose="02020603050405020304" pitchFamily="18" charset="0"/>
              </a:rPr>
              <a:t> </a:t>
            </a:r>
            <a:r>
              <a:rPr lang="es-ES" sz="1800" dirty="0" err="1">
                <a:effectLst/>
                <a:latin typeface="Calibri" panose="020F0502020204030204" pitchFamily="34" charset="0"/>
                <a:ea typeface="Calibri" panose="020F0502020204030204" pitchFamily="34" charset="0"/>
                <a:cs typeface="Times New Roman" panose="02020603050405020304" pitchFamily="18" charset="0"/>
              </a:rPr>
              <a:t>systems</a:t>
            </a:r>
            <a:r>
              <a:rPr lang="es-ES" sz="1800" dirty="0">
                <a:effectLst/>
                <a:latin typeface="Calibri" panose="020F0502020204030204" pitchFamily="34" charset="0"/>
                <a:ea typeface="Calibri" panose="020F0502020204030204" pitchFamily="34" charset="0"/>
                <a:cs typeface="Times New Roman" panose="02020603050405020304" pitchFamily="18" charset="0"/>
              </a:rPr>
              <a:t>, </a:t>
            </a:r>
            <a:r>
              <a:rPr lang="es-ES" sz="1800" dirty="0" err="1">
                <a:effectLst/>
                <a:latin typeface="Calibri" panose="020F0502020204030204" pitchFamily="34" charset="0"/>
                <a:ea typeface="Calibri" panose="020F0502020204030204" pitchFamily="34" charset="0"/>
                <a:cs typeface="Times New Roman" panose="02020603050405020304" pitchFamily="18" charset="0"/>
              </a:rPr>
              <a:t>efficiency</a:t>
            </a:r>
            <a:r>
              <a:rPr lang="es-ES" sz="1800" dirty="0">
                <a:effectLst/>
                <a:latin typeface="Calibri" panose="020F0502020204030204" pitchFamily="34" charset="0"/>
                <a:ea typeface="Calibri" panose="020F0502020204030204" pitchFamily="34" charset="0"/>
                <a:cs typeface="Times New Roman" panose="02020603050405020304" pitchFamily="18" charset="0"/>
              </a:rPr>
              <a:t> in </a:t>
            </a:r>
            <a:r>
              <a:rPr lang="es-ES" sz="1800" dirty="0" err="1">
                <a:effectLst/>
                <a:latin typeface="Calibri" panose="020F0502020204030204" pitchFamily="34" charset="0"/>
                <a:ea typeface="Calibri" panose="020F0502020204030204" pitchFamily="34" charset="0"/>
                <a:cs typeface="Times New Roman" panose="02020603050405020304" pitchFamily="18" charset="0"/>
              </a:rPr>
              <a:t>the</a:t>
            </a:r>
            <a:r>
              <a:rPr lang="es-ES" sz="1800" dirty="0">
                <a:effectLst/>
                <a:latin typeface="Calibri" panose="020F0502020204030204" pitchFamily="34" charset="0"/>
                <a:ea typeface="Calibri" panose="020F0502020204030204" pitchFamily="34" charset="0"/>
                <a:cs typeface="Times New Roman" panose="02020603050405020304" pitchFamily="18" charset="0"/>
              </a:rPr>
              <a:t> use </a:t>
            </a:r>
            <a:r>
              <a:rPr lang="es-ES" sz="1800" dirty="0" err="1">
                <a:effectLst/>
                <a:latin typeface="Calibri" panose="020F0502020204030204" pitchFamily="34" charset="0"/>
                <a:ea typeface="Calibri" panose="020F0502020204030204" pitchFamily="34" charset="0"/>
                <a:cs typeface="Times New Roman" panose="02020603050405020304" pitchFamily="18" charset="0"/>
              </a:rPr>
              <a:t>of</a:t>
            </a:r>
            <a:r>
              <a:rPr lang="es-ES" sz="1800" dirty="0">
                <a:effectLst/>
                <a:latin typeface="Calibri" panose="020F0502020204030204" pitchFamily="34" charset="0"/>
                <a:ea typeface="Calibri" panose="020F0502020204030204" pitchFamily="34" charset="0"/>
                <a:cs typeface="Times New Roman" panose="02020603050405020304" pitchFamily="18" charset="0"/>
              </a:rPr>
              <a:t> inputs (</a:t>
            </a:r>
            <a:r>
              <a:rPr lang="es-ES" sz="1800" dirty="0" err="1">
                <a:effectLst/>
                <a:latin typeface="Calibri" panose="020F0502020204030204" pitchFamily="34" charset="0"/>
                <a:ea typeface="Calibri" panose="020F0502020204030204" pitchFamily="34" charset="0"/>
                <a:cs typeface="Times New Roman" panose="02020603050405020304" pitchFamily="18" charset="0"/>
              </a:rPr>
              <a:t>water</a:t>
            </a:r>
            <a:r>
              <a:rPr lang="es-ES" sz="1800" dirty="0">
                <a:effectLst/>
                <a:latin typeface="Calibri" panose="020F0502020204030204" pitchFamily="34" charset="0"/>
                <a:ea typeface="Calibri" panose="020F0502020204030204" pitchFamily="34" charset="0"/>
                <a:cs typeface="Times New Roman" panose="02020603050405020304" pitchFamily="18" charset="0"/>
              </a:rPr>
              <a:t>, </a:t>
            </a:r>
            <a:r>
              <a:rPr lang="es-ES" sz="1800" dirty="0" err="1">
                <a:effectLst/>
                <a:latin typeface="Calibri" panose="020F0502020204030204" pitchFamily="34" charset="0"/>
                <a:ea typeface="Calibri" panose="020F0502020204030204" pitchFamily="34" charset="0"/>
                <a:cs typeface="Times New Roman" panose="02020603050405020304" pitchFamily="18" charset="0"/>
              </a:rPr>
              <a:t>fertilizers</a:t>
            </a:r>
            <a:r>
              <a:rPr lang="es-ES" sz="1800" dirty="0">
                <a:effectLst/>
                <a:latin typeface="Calibri" panose="020F0502020204030204" pitchFamily="34" charset="0"/>
                <a:ea typeface="Calibri" panose="020F0502020204030204" pitchFamily="34" charset="0"/>
                <a:cs typeface="Times New Roman" panose="02020603050405020304" pitchFamily="18" charset="0"/>
              </a:rPr>
              <a:t>, etc.), </a:t>
            </a:r>
            <a:r>
              <a:rPr lang="es-ES" sz="1800" dirty="0" err="1">
                <a:effectLst/>
                <a:latin typeface="Calibri" panose="020F0502020204030204" pitchFamily="34" charset="0"/>
                <a:ea typeface="Calibri" panose="020F0502020204030204" pitchFamily="34" charset="0"/>
                <a:cs typeface="Times New Roman" panose="02020603050405020304" pitchFamily="18" charset="0"/>
              </a:rPr>
              <a:t>adaptation</a:t>
            </a:r>
            <a:r>
              <a:rPr lang="es-ES" sz="1800" dirty="0">
                <a:effectLst/>
                <a:latin typeface="Calibri" panose="020F0502020204030204" pitchFamily="34" charset="0"/>
                <a:ea typeface="Calibri" panose="020F0502020204030204" pitchFamily="34" charset="0"/>
                <a:cs typeface="Times New Roman" panose="02020603050405020304" pitchFamily="18" charset="0"/>
              </a:rPr>
              <a:t> </a:t>
            </a:r>
            <a:r>
              <a:rPr lang="es-ES" sz="1800" dirty="0" err="1">
                <a:effectLst/>
                <a:latin typeface="Calibri" panose="020F0502020204030204" pitchFamily="34" charset="0"/>
                <a:ea typeface="Calibri" panose="020F0502020204030204" pitchFamily="34" charset="0"/>
                <a:cs typeface="Times New Roman" panose="02020603050405020304" pitchFamily="18" charset="0"/>
              </a:rPr>
              <a:t>of</a:t>
            </a:r>
            <a:r>
              <a:rPr lang="es-ES" sz="1800" dirty="0">
                <a:effectLst/>
                <a:latin typeface="Calibri" panose="020F0502020204030204" pitchFamily="34" charset="0"/>
                <a:ea typeface="Calibri" panose="020F0502020204030204" pitchFamily="34" charset="0"/>
                <a:cs typeface="Times New Roman" panose="02020603050405020304" pitchFamily="18" charset="0"/>
              </a:rPr>
              <a:t> </a:t>
            </a:r>
            <a:r>
              <a:rPr lang="es-ES" sz="1800" dirty="0" err="1">
                <a:effectLst/>
                <a:latin typeface="Calibri" panose="020F0502020204030204" pitchFamily="34" charset="0"/>
                <a:ea typeface="Calibri" panose="020F0502020204030204" pitchFamily="34" charset="0"/>
                <a:cs typeface="Times New Roman" panose="02020603050405020304" pitchFamily="18" charset="0"/>
              </a:rPr>
              <a:t>production</a:t>
            </a:r>
            <a:r>
              <a:rPr lang="es-ES" sz="1800" dirty="0">
                <a:effectLst/>
                <a:latin typeface="Calibri" panose="020F0502020204030204" pitchFamily="34" charset="0"/>
                <a:ea typeface="Calibri" panose="020F0502020204030204" pitchFamily="34" charset="0"/>
                <a:cs typeface="Times New Roman" panose="02020603050405020304" pitchFamily="18" charset="0"/>
              </a:rPr>
              <a:t> </a:t>
            </a:r>
            <a:r>
              <a:rPr lang="es-ES" sz="1800" dirty="0" err="1">
                <a:effectLst/>
                <a:latin typeface="Calibri" panose="020F0502020204030204" pitchFamily="34" charset="0"/>
                <a:ea typeface="Calibri" panose="020F0502020204030204" pitchFamily="34" charset="0"/>
                <a:cs typeface="Times New Roman" panose="02020603050405020304" pitchFamily="18" charset="0"/>
              </a:rPr>
              <a:t>to</a:t>
            </a:r>
            <a:r>
              <a:rPr lang="es-ES" sz="1800" dirty="0">
                <a:effectLst/>
                <a:latin typeface="Calibri" panose="020F0502020204030204" pitchFamily="34" charset="0"/>
                <a:ea typeface="Calibri" panose="020F0502020204030204" pitchFamily="34" charset="0"/>
                <a:cs typeface="Times New Roman" panose="02020603050405020304" pitchFamily="18" charset="0"/>
              </a:rPr>
              <a:t> </a:t>
            </a:r>
            <a:r>
              <a:rPr lang="es-ES" sz="1800" dirty="0" err="1">
                <a:effectLst/>
                <a:latin typeface="Calibri" panose="020F0502020204030204" pitchFamily="34" charset="0"/>
                <a:ea typeface="Calibri" panose="020F0502020204030204" pitchFamily="34" charset="0"/>
                <a:cs typeface="Times New Roman" panose="02020603050405020304" pitchFamily="18" charset="0"/>
              </a:rPr>
              <a:t>market</a:t>
            </a:r>
            <a:r>
              <a:rPr lang="es-ES" sz="1800" dirty="0">
                <a:effectLst/>
                <a:latin typeface="Calibri" panose="020F0502020204030204" pitchFamily="34" charset="0"/>
                <a:ea typeface="Calibri" panose="020F0502020204030204" pitchFamily="34" charset="0"/>
                <a:cs typeface="Times New Roman" panose="02020603050405020304" pitchFamily="18" charset="0"/>
              </a:rPr>
              <a:t> </a:t>
            </a:r>
            <a:r>
              <a:rPr lang="es-ES" sz="1800" dirty="0" err="1">
                <a:effectLst/>
                <a:latin typeface="Calibri" panose="020F0502020204030204" pitchFamily="34" charset="0"/>
                <a:ea typeface="Calibri" panose="020F0502020204030204" pitchFamily="34" charset="0"/>
                <a:cs typeface="Times New Roman" panose="02020603050405020304" pitchFamily="18" charset="0"/>
              </a:rPr>
              <a:t>demands</a:t>
            </a:r>
            <a:r>
              <a:rPr lang="es-ES" sz="1800" dirty="0">
                <a:effectLst/>
                <a:latin typeface="Calibri" panose="020F0502020204030204" pitchFamily="34" charset="0"/>
                <a:ea typeface="Calibri" panose="020F0502020204030204" pitchFamily="34" charset="0"/>
                <a:cs typeface="Times New Roman" panose="02020603050405020304" pitchFamily="18" charset="0"/>
              </a:rPr>
              <a:t>,…</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b="1" dirty="0">
                <a:solidFill>
                  <a:srgbClr val="008000"/>
                </a:solidFill>
              </a:rPr>
              <a:t>Animal production: </a:t>
            </a:r>
            <a:r>
              <a:rPr lang="en-US" dirty="0"/>
              <a:t>production, management and genetic improvement of native breeds in extensive farming (</a:t>
            </a:r>
            <a:r>
              <a:rPr lang="en-US" dirty="0" err="1"/>
              <a:t>dehesa</a:t>
            </a:r>
            <a:r>
              <a:rPr lang="en-US" dirty="0"/>
              <a:t> ecosystem),…</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b="1" dirty="0">
                <a:solidFill>
                  <a:srgbClr val="008000"/>
                </a:solidFill>
              </a:rPr>
              <a:t>Food: </a:t>
            </a:r>
            <a:r>
              <a:rPr lang="en-US" dirty="0"/>
              <a:t>new technological processes for food transformation, storage, processing and packaging, development of healthier foods and use of bioactive and functional ingredients, enhancing the quality and increasing the shelf life of traditional foods to improve their competitiveness and valorization of agri-food by-products and waste.</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s-ES" b="1" dirty="0" err="1">
                <a:solidFill>
                  <a:srgbClr val="008000"/>
                </a:solidFill>
              </a:rPr>
              <a:t>Mediterranean</a:t>
            </a:r>
            <a:r>
              <a:rPr lang="es-ES" b="1" dirty="0">
                <a:solidFill>
                  <a:srgbClr val="008000"/>
                </a:solidFill>
              </a:rPr>
              <a:t> Forest </a:t>
            </a:r>
            <a:r>
              <a:rPr lang="es-ES" b="1" dirty="0" err="1">
                <a:solidFill>
                  <a:srgbClr val="008000"/>
                </a:solidFill>
              </a:rPr>
              <a:t>Systems</a:t>
            </a:r>
            <a:r>
              <a:rPr lang="es-ES" b="1" dirty="0">
                <a:solidFill>
                  <a:srgbClr val="008000"/>
                </a:solidFill>
              </a:rPr>
              <a:t>:  </a:t>
            </a:r>
            <a:r>
              <a:rPr lang="es-ES" dirty="0" err="1"/>
              <a:t>silviculture</a:t>
            </a:r>
            <a:r>
              <a:rPr lang="es-ES" dirty="0"/>
              <a:t> and </a:t>
            </a:r>
            <a:r>
              <a:rPr lang="es-ES" dirty="0" err="1"/>
              <a:t>applied</a:t>
            </a:r>
            <a:r>
              <a:rPr lang="es-ES" dirty="0"/>
              <a:t> </a:t>
            </a:r>
            <a:r>
              <a:rPr lang="es-ES" dirty="0" err="1"/>
              <a:t>ecology</a:t>
            </a:r>
            <a:r>
              <a:rPr lang="es-ES" dirty="0"/>
              <a:t> </a:t>
            </a:r>
            <a:r>
              <a:rPr lang="es-ES" dirty="0" err="1"/>
              <a:t>of</a:t>
            </a:r>
            <a:r>
              <a:rPr lang="es-ES" dirty="0"/>
              <a:t> </a:t>
            </a:r>
            <a:r>
              <a:rPr lang="es-ES" dirty="0" err="1"/>
              <a:t>forest</a:t>
            </a:r>
            <a:r>
              <a:rPr lang="es-ES" dirty="0"/>
              <a:t> </a:t>
            </a:r>
            <a:r>
              <a:rPr lang="es-ES" dirty="0" err="1"/>
              <a:t>systems</a:t>
            </a:r>
            <a:r>
              <a:rPr lang="es-ES" dirty="0"/>
              <a:t>, </a:t>
            </a:r>
            <a:r>
              <a:rPr lang="es-ES" dirty="0" err="1"/>
              <a:t>diseases</a:t>
            </a:r>
            <a:r>
              <a:rPr lang="es-ES" dirty="0"/>
              <a:t> and </a:t>
            </a:r>
            <a:r>
              <a:rPr lang="es-ES" dirty="0" err="1"/>
              <a:t>pests</a:t>
            </a:r>
            <a:r>
              <a:rPr lang="es-ES" dirty="0"/>
              <a:t>, </a:t>
            </a:r>
            <a:r>
              <a:rPr lang="es-ES" dirty="0" err="1"/>
              <a:t>improvement</a:t>
            </a:r>
            <a:r>
              <a:rPr lang="es-ES" dirty="0"/>
              <a:t> </a:t>
            </a:r>
            <a:r>
              <a:rPr lang="es-ES" dirty="0" err="1"/>
              <a:t>of</a:t>
            </a:r>
            <a:r>
              <a:rPr lang="es-ES" dirty="0"/>
              <a:t> </a:t>
            </a:r>
            <a:r>
              <a:rPr lang="es-ES" dirty="0" err="1"/>
              <a:t>forest</a:t>
            </a:r>
            <a:r>
              <a:rPr lang="es-ES" dirty="0"/>
              <a:t> </a:t>
            </a:r>
            <a:r>
              <a:rPr lang="es-ES" dirty="0" err="1"/>
              <a:t>resource</a:t>
            </a:r>
            <a:r>
              <a:rPr lang="es-ES" dirty="0"/>
              <a:t> </a:t>
            </a:r>
            <a:r>
              <a:rPr lang="es-ES" dirty="0" err="1"/>
              <a:t>utilization</a:t>
            </a:r>
            <a:r>
              <a:rPr lang="es-ES" dirty="0"/>
              <a:t> and </a:t>
            </a:r>
            <a:r>
              <a:rPr lang="es-ES" dirty="0" err="1"/>
              <a:t>integrated</a:t>
            </a:r>
            <a:r>
              <a:rPr lang="es-ES" dirty="0"/>
              <a:t> </a:t>
            </a:r>
            <a:r>
              <a:rPr lang="es-ES" dirty="0" err="1"/>
              <a:t>management</a:t>
            </a:r>
            <a:r>
              <a:rPr lang="es-ES" dirty="0"/>
              <a:t> </a:t>
            </a:r>
            <a:r>
              <a:rPr lang="es-ES" dirty="0" err="1"/>
              <a:t>of</a:t>
            </a:r>
            <a:r>
              <a:rPr lang="es-ES" dirty="0"/>
              <a:t> </a:t>
            </a:r>
            <a:r>
              <a:rPr lang="es-ES" dirty="0" err="1"/>
              <a:t>the</a:t>
            </a:r>
            <a:r>
              <a:rPr lang="es-ES" dirty="0"/>
              <a:t> pasture. </a:t>
            </a:r>
            <a:r>
              <a:rPr lang="en-US" dirty="0"/>
              <a:t>Sustainability and adaptation to climate change in </a:t>
            </a:r>
            <a:r>
              <a:rPr lang="en-US" dirty="0" err="1"/>
              <a:t>dehesas</a:t>
            </a:r>
            <a:r>
              <a:rPr lang="en-US" dirty="0"/>
              <a:t>.</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b="1" dirty="0">
                <a:solidFill>
                  <a:srgbClr val="008000"/>
                </a:solidFill>
              </a:rPr>
              <a:t>Cross-cutting research lines: </a:t>
            </a:r>
            <a:r>
              <a:rPr lang="es-ES" dirty="0">
                <a:latin typeface="Calibri" panose="020F0502020204030204" pitchFamily="34" charset="0"/>
                <a:ea typeface="Calibri" panose="020F0502020204030204" pitchFamily="34" charset="0"/>
                <a:cs typeface="Times New Roman" panose="02020603050405020304" pitchFamily="18" charset="0"/>
              </a:rPr>
              <a:t> </a:t>
            </a:r>
            <a:r>
              <a:rPr lang="en-US" dirty="0">
                <a:latin typeface="Calibri" panose="020F0502020204030204" pitchFamily="34" charset="0"/>
                <a:ea typeface="Calibri" panose="020F0502020204030204" pitchFamily="34" charset="0"/>
                <a:cs typeface="Times New Roman" panose="02020603050405020304" pitchFamily="18" charset="0"/>
              </a:rPr>
              <a:t>use and development of cutting-edge digital technologies</a:t>
            </a:r>
            <a:endParaRPr lang="en-US" dirty="0"/>
          </a:p>
        </p:txBody>
      </p:sp>
      <p:pic>
        <p:nvPicPr>
          <p:cNvPr id="5" name="Imagen 4" descr="Personas en un parque&#10;&#10;Descripción generada automáticamente">
            <a:extLst>
              <a:ext uri="{FF2B5EF4-FFF2-40B4-BE49-F238E27FC236}">
                <a16:creationId xmlns:a16="http://schemas.microsoft.com/office/drawing/2014/main" id="{70C5A75C-79EC-482F-9932-EC6C118838E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831897" y="5444077"/>
            <a:ext cx="1910389" cy="1290315"/>
          </a:xfrm>
          <a:prstGeom prst="rect">
            <a:avLst/>
          </a:prstGeom>
          <a:effectLst>
            <a:softEdge rad="63500"/>
          </a:effectLst>
        </p:spPr>
      </p:pic>
      <p:pic>
        <p:nvPicPr>
          <p:cNvPr id="11" name="Imagen 10" descr="Una manada de ovejas en el pasto&#10;&#10;Descripción generada automáticamente">
            <a:extLst>
              <a:ext uri="{FF2B5EF4-FFF2-40B4-BE49-F238E27FC236}">
                <a16:creationId xmlns:a16="http://schemas.microsoft.com/office/drawing/2014/main" id="{FA77459D-BBD3-4F25-88DC-3BD6C4E2DCE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831897" y="2824792"/>
            <a:ext cx="1884326" cy="1273590"/>
          </a:xfrm>
          <a:prstGeom prst="rect">
            <a:avLst/>
          </a:prstGeom>
          <a:effectLst>
            <a:softEdge rad="63500"/>
          </a:effectLst>
        </p:spPr>
      </p:pic>
      <p:pic>
        <p:nvPicPr>
          <p:cNvPr id="4100" name="Picture 4">
            <a:extLst>
              <a:ext uri="{FF2B5EF4-FFF2-40B4-BE49-F238E27FC236}">
                <a16:creationId xmlns:a16="http://schemas.microsoft.com/office/drawing/2014/main" id="{E4AF5AB5-CFA0-43D9-831D-BD0D94A8A849}"/>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flipH="1">
            <a:off x="9831897" y="4166849"/>
            <a:ext cx="1874324" cy="1264820"/>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pic>
        <p:nvPicPr>
          <p:cNvPr id="3" name="Imagen 2" descr="Vista de una montaña&#10;&#10;Descripción generada automáticamente">
            <a:extLst>
              <a:ext uri="{FF2B5EF4-FFF2-40B4-BE49-F238E27FC236}">
                <a16:creationId xmlns:a16="http://schemas.microsoft.com/office/drawing/2014/main" id="{03E47FF5-39A8-4763-BC6A-BCE6C3F9D53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764785" y="1367609"/>
            <a:ext cx="1960412" cy="1310435"/>
          </a:xfrm>
          <a:prstGeom prst="rect">
            <a:avLst/>
          </a:prstGeom>
          <a:effectLst>
            <a:softEdge rad="63500"/>
          </a:effectLst>
        </p:spPr>
      </p:pic>
      <p:sp>
        <p:nvSpPr>
          <p:cNvPr id="2" name="Rectangle 1">
            <a:extLst>
              <a:ext uri="{FF2B5EF4-FFF2-40B4-BE49-F238E27FC236}">
                <a16:creationId xmlns:a16="http://schemas.microsoft.com/office/drawing/2014/main" id="{BD366D69-663C-812E-2AAC-579DD455D780}"/>
              </a:ext>
            </a:extLst>
          </p:cNvPr>
          <p:cNvSpPr>
            <a:spLocks noChangeArrowheads="1"/>
          </p:cNvSpPr>
          <p:nvPr/>
        </p:nvSpPr>
        <p:spPr bwMode="auto">
          <a:xfrm>
            <a:off x="0" y="0"/>
            <a:ext cx="12192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s-ES" altLang="es-ES"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ES" altLang="es-ES" sz="1800" b="0" i="0" u="none" strike="noStrike" cap="none" normalizeH="0" baseline="0">
              <a:ln>
                <a:noFill/>
              </a:ln>
              <a:solidFill>
                <a:schemeClr val="tx1"/>
              </a:solidFill>
              <a:effectLst/>
              <a:latin typeface="Arial" panose="020B0604020202020204" pitchFamily="34" charset="0"/>
            </a:endParaRPr>
          </a:p>
        </p:txBody>
      </p:sp>
      <p:sp>
        <p:nvSpPr>
          <p:cNvPr id="4" name="Rectangle 2">
            <a:extLst>
              <a:ext uri="{FF2B5EF4-FFF2-40B4-BE49-F238E27FC236}">
                <a16:creationId xmlns:a16="http://schemas.microsoft.com/office/drawing/2014/main" id="{809EC374-F4F4-0BE1-D230-B2D240A0A687}"/>
              </a:ext>
            </a:extLst>
          </p:cNvPr>
          <p:cNvSpPr>
            <a:spLocks noChangeArrowheads="1"/>
          </p:cNvSpPr>
          <p:nvPr/>
        </p:nvSpPr>
        <p:spPr bwMode="auto">
          <a:xfrm>
            <a:off x="152400" y="152400"/>
            <a:ext cx="12192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s-ES" altLang="es-ES"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ES" altLang="es-ES"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690767824"/>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o" ma:contentTypeID="0x010100A483AC308D3E6E4585410360277C48D2" ma:contentTypeVersion="17" ma:contentTypeDescription="Crear nuevo documento." ma:contentTypeScope="" ma:versionID="1651967c25002403e4d3fdf74afa38fa">
  <xsd:schema xmlns:xsd="http://www.w3.org/2001/XMLSchema" xmlns:xs="http://www.w3.org/2001/XMLSchema" xmlns:p="http://schemas.microsoft.com/office/2006/metadata/properties" xmlns:ns2="1c8516d3-9f14-4e75-9782-c5fd863d2833" xmlns:ns3="a8fa4a53-c646-4b8b-9415-19f2a7a6f1ce" targetNamespace="http://schemas.microsoft.com/office/2006/metadata/properties" ma:root="true" ma:fieldsID="0257209160bdde4e7dd5e61d35c6d945" ns2:_="" ns3:_="">
    <xsd:import namespace="1c8516d3-9f14-4e75-9782-c5fd863d2833"/>
    <xsd:import namespace="a8fa4a53-c646-4b8b-9415-19f2a7a6f1ce"/>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ServiceDateTaken" minOccurs="0"/>
                <xsd:element ref="ns2:MediaServiceLocation" minOccurs="0"/>
                <xsd:element ref="ns2:fecha" minOccurs="0"/>
                <xsd:element ref="ns3:SharedWithUsers" minOccurs="0"/>
                <xsd:element ref="ns3:SharedWithDetails"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c8516d3-9f14-4e75-9782-c5fd863d283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fecha" ma:index="18" nillable="true" ma:displayName="fecha" ma:format="DateOnly" ma:internalName="fecha">
      <xsd:simpleType>
        <xsd:restriction base="dms:DateTime"/>
      </xsd:simpleType>
    </xsd:element>
    <xsd:element name="MediaLengthInSeconds" ma:index="21"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Etiquetas de imagen" ma:readOnly="false" ma:fieldId="{5cf76f15-5ced-4ddc-b409-7134ff3c332f}" ma:taxonomyMulti="true" ma:sspId="96b1f72f-9c07-4021-8abb-002c1b253569"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a8fa4a53-c646-4b8b-9415-19f2a7a6f1ce" elementFormDefault="qualified">
    <xsd:import namespace="http://schemas.microsoft.com/office/2006/documentManagement/types"/>
    <xsd:import namespace="http://schemas.microsoft.com/office/infopath/2007/PartnerControls"/>
    <xsd:element name="SharedWithUsers" ma:index="19" nillable="true" ma:displayName="Compartido c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Detalles de uso compartido" ma:internalName="SharedWithDetails" ma:readOnly="true">
      <xsd:simpleType>
        <xsd:restriction base="dms:Note">
          <xsd:maxLength value="255"/>
        </xsd:restriction>
      </xsd:simpleType>
    </xsd:element>
    <xsd:element name="TaxCatchAll" ma:index="24" nillable="true" ma:displayName="Taxonomy Catch All Column" ma:hidden="true" ma:list="{2b0c9610-baa3-41b4-9bc2-9c3d6b75dd59}" ma:internalName="TaxCatchAll" ma:showField="CatchAllData" ma:web="a8fa4a53-c646-4b8b-9415-19f2a7a6f1c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ni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fecha xmlns="1c8516d3-9f14-4e75-9782-c5fd863d2833" xsi:nil="true"/>
    <lcf76f155ced4ddcb4097134ff3c332f xmlns="1c8516d3-9f14-4e75-9782-c5fd863d2833">
      <Terms xmlns="http://schemas.microsoft.com/office/infopath/2007/PartnerControls"/>
    </lcf76f155ced4ddcb4097134ff3c332f>
    <TaxCatchAll xmlns="a8fa4a53-c646-4b8b-9415-19f2a7a6f1ce" xsi:nil="true"/>
  </documentManagement>
</p:properties>
</file>

<file path=customXml/itemProps1.xml><?xml version="1.0" encoding="utf-8"?>
<ds:datastoreItem xmlns:ds="http://schemas.openxmlformats.org/officeDocument/2006/customXml" ds:itemID="{31F6E118-2C29-4C5B-AFA0-73B836062083}">
  <ds:schemaRefs>
    <ds:schemaRef ds:uri="http://schemas.microsoft.com/sharepoint/v3/contenttype/forms"/>
  </ds:schemaRefs>
</ds:datastoreItem>
</file>

<file path=customXml/itemProps2.xml><?xml version="1.0" encoding="utf-8"?>
<ds:datastoreItem xmlns:ds="http://schemas.openxmlformats.org/officeDocument/2006/customXml" ds:itemID="{3E5DB81A-6661-46A0-8B21-40CA68936AF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c8516d3-9f14-4e75-9782-c5fd863d2833"/>
    <ds:schemaRef ds:uri="a8fa4a53-c646-4b8b-9415-19f2a7a6f1c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BE3DAEF3-87FC-4AD5-BFB0-3389289957ED}">
  <ds:schemaRefs>
    <ds:schemaRef ds:uri="http://purl.org/dc/dcmitype/"/>
    <ds:schemaRef ds:uri="a8fa4a53-c646-4b8b-9415-19f2a7a6f1ce"/>
    <ds:schemaRef ds:uri="http://schemas.microsoft.com/office/2006/documentManagement/types"/>
    <ds:schemaRef ds:uri="http://www.w3.org/XML/1998/namespace"/>
    <ds:schemaRef ds:uri="1c8516d3-9f14-4e75-9782-c5fd863d2833"/>
    <ds:schemaRef ds:uri="http://schemas.microsoft.com/office/infopath/2007/PartnerControls"/>
    <ds:schemaRef ds:uri="http://purl.org/dc/terms/"/>
    <ds:schemaRef ds:uri="http://schemas.openxmlformats.org/package/2006/metadata/core-properties"/>
    <ds:schemaRef ds:uri="http://schemas.microsoft.com/office/2006/metadata/properties"/>
    <ds:schemaRef ds:uri="http://purl.org/dc/elements/1.1/"/>
  </ds:schemaRefs>
</ds:datastoreItem>
</file>

<file path=docProps/app.xml><?xml version="1.0" encoding="utf-8"?>
<Properties xmlns="http://schemas.openxmlformats.org/officeDocument/2006/extended-properties" xmlns:vt="http://schemas.openxmlformats.org/officeDocument/2006/docPropsVTypes">
  <TotalTime>19215</TotalTime>
  <Words>1686</Words>
  <Application>Microsoft Office PowerPoint</Application>
  <PresentationFormat>Panorámica</PresentationFormat>
  <Paragraphs>185</Paragraphs>
  <Slides>20</Slides>
  <Notes>13</Notes>
  <HiddenSlides>0</HiddenSlides>
  <MMClips>0</MMClips>
  <ScaleCrop>false</ScaleCrop>
  <HeadingPairs>
    <vt:vector size="6" baseType="variant">
      <vt:variant>
        <vt:lpstr>Fuentes usadas</vt:lpstr>
      </vt:variant>
      <vt:variant>
        <vt:i4>6</vt:i4>
      </vt:variant>
      <vt:variant>
        <vt:lpstr>Tema</vt:lpstr>
      </vt:variant>
      <vt:variant>
        <vt:i4>1</vt:i4>
      </vt:variant>
      <vt:variant>
        <vt:lpstr>Títulos de diapositiva</vt:lpstr>
      </vt:variant>
      <vt:variant>
        <vt:i4>20</vt:i4>
      </vt:variant>
    </vt:vector>
  </HeadingPairs>
  <TitlesOfParts>
    <vt:vector size="27" baseType="lpstr">
      <vt:lpstr>Arial</vt:lpstr>
      <vt:lpstr>Arial Rounded MT Bold</vt:lpstr>
      <vt:lpstr>Calibri</vt:lpstr>
      <vt:lpstr>Calibri Light</vt:lpstr>
      <vt:lpstr>Duepuntozero</vt:lpstr>
      <vt:lpstr>Trebuchet MS</vt:lpstr>
      <vt:lpstr>Tema de Office</vt:lpstr>
      <vt:lpstr>Extremadura AgriFood and Forestry Research Systems:  Green and Climate Transition Plans in agriculture and in agroforestry systems</vt:lpstr>
      <vt:lpstr>Presentación de PowerPoint</vt:lpstr>
      <vt:lpstr>Presentación de PowerPoint</vt:lpstr>
      <vt:lpstr> Efficient Management of Natural Hydrological Resources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Pedoclimatic zones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Thank you for  your attention!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borja.cardenas</dc:creator>
  <cp:lastModifiedBy>Carmen Gonzalez Ramos</cp:lastModifiedBy>
  <cp:revision>24</cp:revision>
  <dcterms:created xsi:type="dcterms:W3CDTF">2022-06-01T12:17:53Z</dcterms:created>
  <dcterms:modified xsi:type="dcterms:W3CDTF">2023-05-15T12:31:40Z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0x010100A483AC308D3E6E4585410360277C48D2</vt:lpwstr>
  </property>
  <property fmtid="{D5CDD505-2E9C-101B-9397-08002B2CF9AE}" pid="3" name="MediaServiceImageTags">
    <vt:lpwstr/>
  </property>
</Properties>
</file>